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1"/>
  </p:notesMasterIdLst>
  <p:sldIdLst>
    <p:sldId id="345" r:id="rId5"/>
    <p:sldId id="257" r:id="rId6"/>
    <p:sldId id="258" r:id="rId7"/>
    <p:sldId id="333" r:id="rId8"/>
    <p:sldId id="326" r:id="rId9"/>
    <p:sldId id="327" r:id="rId10"/>
    <p:sldId id="328" r:id="rId11"/>
    <p:sldId id="329" r:id="rId12"/>
    <p:sldId id="330" r:id="rId13"/>
    <p:sldId id="331" r:id="rId14"/>
    <p:sldId id="332" r:id="rId15"/>
    <p:sldId id="334" r:id="rId16"/>
    <p:sldId id="259" r:id="rId17"/>
    <p:sldId id="312" r:id="rId18"/>
    <p:sldId id="313" r:id="rId19"/>
    <p:sldId id="314" r:id="rId20"/>
    <p:sldId id="311" r:id="rId21"/>
    <p:sldId id="316" r:id="rId22"/>
    <p:sldId id="315" r:id="rId23"/>
    <p:sldId id="335" r:id="rId24"/>
    <p:sldId id="336" r:id="rId25"/>
    <p:sldId id="337" r:id="rId26"/>
    <p:sldId id="318" r:id="rId27"/>
    <p:sldId id="338" r:id="rId28"/>
    <p:sldId id="339" r:id="rId29"/>
    <p:sldId id="341" r:id="rId30"/>
    <p:sldId id="340" r:id="rId31"/>
    <p:sldId id="323" r:id="rId32"/>
    <p:sldId id="310" r:id="rId33"/>
    <p:sldId id="309" r:id="rId34"/>
    <p:sldId id="322" r:id="rId35"/>
    <p:sldId id="344" r:id="rId36"/>
    <p:sldId id="342" r:id="rId37"/>
    <p:sldId id="343" r:id="rId38"/>
    <p:sldId id="324" r:id="rId39"/>
    <p:sldId id="34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1356" autoAdjust="0"/>
  </p:normalViewPr>
  <p:slideViewPr>
    <p:cSldViewPr snapToGrid="0">
      <p:cViewPr varScale="1">
        <p:scale>
          <a:sx n="54" d="100"/>
          <a:sy n="54" d="100"/>
        </p:scale>
        <p:origin x="16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FBBB7-7F8C-4035-90BE-0DFA58E73D1F}" type="datetimeFigureOut">
              <a:rPr lang="nl-NL" smtClean="0"/>
              <a:t>13-2-2024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7FBF1-AD57-4CAE-ADAB-C79A0BAD9FFA}" type="slidenum">
              <a:rPr lang="nl-NL" smtClean="0"/>
              <a:t>‹nr.›</a:t>
            </a:fld>
            <a:endParaRPr lang="nl-NL"/>
          </a:p>
        </p:txBody>
      </p:sp>
    </p:spTree>
    <p:extLst>
      <p:ext uri="{BB962C8B-B14F-4D97-AF65-F5344CB8AC3E}">
        <p14:creationId xmlns:p14="http://schemas.microsoft.com/office/powerpoint/2010/main" val="84789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lijmeteenei.nl/pages/total/09_onderwijs/t09-3_p03.html#Een luchtblazend ei"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a:t>
            </a:r>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5</a:t>
            </a:fld>
            <a:endParaRPr lang="nl-NL"/>
          </a:p>
        </p:txBody>
      </p:sp>
    </p:spTree>
    <p:extLst>
      <p:ext uri="{BB962C8B-B14F-4D97-AF65-F5344CB8AC3E}">
        <p14:creationId xmlns:p14="http://schemas.microsoft.com/office/powerpoint/2010/main" val="35087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vertellen: </a:t>
            </a:r>
          </a:p>
          <a:p>
            <a:r>
              <a:rPr lang="nl-NL" sz="1200" kern="1200" dirty="0">
                <a:solidFill>
                  <a:schemeClr val="tx1"/>
                </a:solidFill>
                <a:effectLst/>
                <a:latin typeface="+mn-lt"/>
                <a:ea typeface="+mn-ea"/>
                <a:cs typeface="+mn-cs"/>
              </a:rPr>
              <a:t>Zowel de mannetjes als de vrouwtjes hebben een cloaca welke zowel voor de afvoer van afvalstoffen (urine en fecaliën) als voor seksueel contact dienen.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Bij de copulatie wordt de cloaca iets uitgestulpt en tegen die van de partner geduwd waarna de overdracht van sperma plaatsvindt.</a:t>
            </a:r>
            <a:br>
              <a:rPr lang="nl-NL" sz="1200" kern="1200" dirty="0">
                <a:solidFill>
                  <a:schemeClr val="tx1"/>
                </a:solidFill>
                <a:effectLst/>
                <a:latin typeface="+mn-lt"/>
                <a:ea typeface="+mn-ea"/>
                <a:cs typeface="+mn-cs"/>
              </a:rPr>
            </a:br>
            <a:endParaRPr lang="nl-NL" dirty="0"/>
          </a:p>
          <a:p>
            <a:r>
              <a:rPr lang="nl-NL" dirty="0"/>
              <a:t>Watervogels hebben een uitstulping. Afbeelding links. Omdat zij in het water paren en het water de sperma anders</a:t>
            </a:r>
            <a:r>
              <a:rPr lang="nl-NL" baseline="0" dirty="0"/>
              <a:t> wegspoelt. </a:t>
            </a:r>
            <a:endParaRPr lang="nl-NL" dirty="0"/>
          </a:p>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19</a:t>
            </a:fld>
            <a:endParaRPr lang="nl-NL"/>
          </a:p>
        </p:txBody>
      </p:sp>
    </p:spTree>
    <p:extLst>
      <p:ext uri="{BB962C8B-B14F-4D97-AF65-F5344CB8AC3E}">
        <p14:creationId xmlns:p14="http://schemas.microsoft.com/office/powerpoint/2010/main" val="3059672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vertellen:</a:t>
            </a:r>
            <a:r>
              <a:rPr lang="nl-NL" baseline="0" dirty="0"/>
              <a:t> </a:t>
            </a:r>
          </a:p>
          <a:p>
            <a:r>
              <a:rPr lang="nl-NL" dirty="0"/>
              <a:t>Bij de geboorte van een hen krijgt zij enkele duizenden (3000 tot 4000) onbevruchte eicellen in haar eierstok met zich mee. Een hen heeft, in tegenstelling tot vele andere dieren, maar één eierstok. Als de hen de leeftijd heeft bereikt om eieren te leggen (geslachtsrijp) zullen de onbevruchte eicellen zich één voor één tot rijpe eicellen ontwikkelen, dit noemt men ook wel de dooier. Deze ontwikkeling neemt ongeveer 10 dagen in beslag. Als de dooier is gevormd duurt het maken van het ei nog maar tussen de 24 en 28 uur.</a:t>
            </a:r>
            <a:endParaRPr lang="nl-NL" baseline="0" dirty="0"/>
          </a:p>
          <a:p>
            <a:endParaRPr lang="nl-NL" dirty="0"/>
          </a:p>
          <a:p>
            <a:endParaRPr lang="nl-NL" dirty="0"/>
          </a:p>
          <a:p>
            <a:r>
              <a:rPr lang="nl-NL" dirty="0"/>
              <a:t>Bij vertellen: </a:t>
            </a:r>
          </a:p>
          <a:p>
            <a:r>
              <a:rPr lang="nl-NL" dirty="0">
                <a:sym typeface="Wingdings" panose="05000000000000000000" pitchFamily="2" charset="2"/>
              </a:rPr>
              <a:t>Dit wordt beide geproduceerd door de klieren in de wand van de eileiders. </a:t>
            </a:r>
          </a:p>
          <a:p>
            <a:endParaRPr lang="nl-NL" dirty="0">
              <a:sym typeface="Wingdings" panose="05000000000000000000" pitchFamily="2" charset="2"/>
            </a:endParaRPr>
          </a:p>
          <a:p>
            <a:r>
              <a:rPr lang="nl-NL" dirty="0">
                <a:sym typeface="Wingdings" panose="05000000000000000000" pitchFamily="2" charset="2"/>
              </a:rPr>
              <a:t>Bij vertellen: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basiskleur van de eierschalen wordt tijdens de tocht van het ei door het vogellichaam aangebracht.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Eventuele stippels en strepen komen er pas op als de schaal helemaal klaar is.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Stippen ontstaan als het ei op het moment dat de vogel kleurstof afscheidt, stil ligt.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Is het ei op doorreis wanneer er kleurstof wordt aangemaakt, dan krijgt het ei strepen.</a:t>
            </a:r>
          </a:p>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20</a:t>
            </a:fld>
            <a:endParaRPr lang="nl-NL"/>
          </a:p>
        </p:txBody>
      </p:sp>
    </p:spTree>
    <p:extLst>
      <p:ext uri="{BB962C8B-B14F-4D97-AF65-F5344CB8AC3E}">
        <p14:creationId xmlns:p14="http://schemas.microsoft.com/office/powerpoint/2010/main" val="242068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vertellen:</a:t>
            </a:r>
          </a:p>
          <a:p>
            <a:r>
              <a:rPr lang="nl-NL" sz="1200" kern="1200" dirty="0">
                <a:solidFill>
                  <a:schemeClr val="tx1"/>
                </a:solidFill>
                <a:effectLst/>
                <a:latin typeface="+mn-lt"/>
                <a:ea typeface="+mn-ea"/>
                <a:cs typeface="+mn-cs"/>
              </a:rPr>
              <a:t> De kleur van de eischaal is afhankelijk van het ras. </a:t>
            </a:r>
          </a:p>
          <a:p>
            <a:r>
              <a:rPr lang="nl-NL" sz="1200" kern="1200" dirty="0">
                <a:solidFill>
                  <a:schemeClr val="tx1"/>
                </a:solidFill>
                <a:effectLst/>
                <a:latin typeface="+mn-lt"/>
                <a:ea typeface="+mn-ea"/>
                <a:cs typeface="+mn-cs"/>
              </a:rPr>
              <a:t>Aan de oorlellen kan men de kleur van de eischaal aflezen. Kippen met witte oren leggen witte eieren, kippen met rode oren leggen bruine eieren. </a:t>
            </a:r>
          </a:p>
          <a:p>
            <a:endParaRPr lang="nl-NL" sz="1200" kern="1200" dirty="0">
              <a:solidFill>
                <a:schemeClr val="tx1"/>
              </a:solidFill>
              <a:effectLst/>
              <a:latin typeface="+mn-lt"/>
              <a:ea typeface="+mn-ea"/>
              <a:cs typeface="+mn-cs"/>
            </a:endParaRPr>
          </a:p>
          <a:p>
            <a:r>
              <a:rPr lang="nl-NL" sz="1200" b="0" kern="1200" dirty="0">
                <a:solidFill>
                  <a:schemeClr val="tx1"/>
                </a:solidFill>
                <a:effectLst/>
                <a:latin typeface="+mn-lt"/>
                <a:ea typeface="+mn-ea"/>
                <a:cs typeface="+mn-cs"/>
              </a:rPr>
              <a:t>Bij vertellen:</a:t>
            </a:r>
            <a:r>
              <a:rPr lang="nl-NL" sz="1200" b="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Gaatjes</a:t>
            </a:r>
            <a:r>
              <a:rPr lang="nl-NL" baseline="0" dirty="0"/>
              <a:t> voor: </a:t>
            </a:r>
            <a:r>
              <a:rPr lang="nl-NL" dirty="0"/>
              <a:t>Zuurstof toevoer en verdamping van water. Zonder de </a:t>
            </a:r>
            <a:r>
              <a:rPr lang="nl-NL" u="sng" dirty="0">
                <a:hlinkClick r:id="rId3"/>
              </a:rPr>
              <a:t>poriën</a:t>
            </a:r>
            <a:r>
              <a:rPr lang="nl-NL" dirty="0"/>
              <a:t> zou het kuiken verdrinken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 vertellen: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Meestal wacht het vrouwtje met broeden tot alle eieren gelegd zijn. Alle jongen groeien dan ook gelijk op.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Uilen en roofvogels b.v. beginnen daarentegen meteen na het leggen van het eerste ei te broeden.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Dit houdt dus ook in dat de jongen na elkaar geboren worden, de jongen verschillend van leeftijd en grootte zijn en dat de overlevingskansen voor de jongste(n) lager liggen dan die van de eersten.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Zo kunnen de jongen van zo’n voltallig legsel dus alleen maar succesvol opgroeien als alle omstandigheden in dat seizoen optimaal zijn.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Zijn de omstandigheden dat niet, dan zal maar een deel van het legsel volledig uitgroeien, de jongste kan zijn of haar oudere broertjes en zusjes niet bijhouden en is tot sterven verdoemd, soms zelfs dienen ze dan als voedsel voor de rest van het gezin.</a:t>
            </a:r>
            <a:endParaRPr lang="nl-NL" dirty="0"/>
          </a:p>
          <a:p>
            <a:endParaRPr lang="nl-NL" sz="1200" b="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21</a:t>
            </a:fld>
            <a:endParaRPr lang="nl-NL"/>
          </a:p>
        </p:txBody>
      </p:sp>
    </p:spTree>
    <p:extLst>
      <p:ext uri="{BB962C8B-B14F-4D97-AF65-F5344CB8AC3E}">
        <p14:creationId xmlns:p14="http://schemas.microsoft.com/office/powerpoint/2010/main" val="428252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vertellen:</a:t>
            </a:r>
            <a:r>
              <a:rPr lang="nl-NL" baseline="0" dirty="0"/>
              <a:t> </a:t>
            </a:r>
          </a:p>
          <a:p>
            <a:r>
              <a:rPr lang="nl-NL" sz="1200" kern="1200" dirty="0">
                <a:solidFill>
                  <a:schemeClr val="tx1"/>
                </a:solidFill>
                <a:effectLst/>
                <a:latin typeface="+mn-lt"/>
                <a:ea typeface="+mn-ea"/>
                <a:cs typeface="+mn-cs"/>
              </a:rPr>
              <a:t>De vorm van het ei komt overeen met de vorm van het vogelbekken. Een vogel met een langgerekt bekken zoals de Fuut legt overeenkomstig langgerekte eieren. Een vogel met een diep bekken zoals bijvoorbeeld de Oehoe legt een kort ovaal ei.</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Een niet al te vaak voorkomend </a:t>
            </a:r>
            <a:r>
              <a:rPr lang="nl-NL" sz="1200" kern="1200" dirty="0" err="1">
                <a:solidFill>
                  <a:schemeClr val="tx1"/>
                </a:solidFill>
                <a:effectLst/>
                <a:latin typeface="+mn-lt"/>
                <a:ea typeface="+mn-ea"/>
                <a:cs typeface="+mn-cs"/>
              </a:rPr>
              <a:t>eitype</a:t>
            </a:r>
            <a:r>
              <a:rPr lang="nl-NL" sz="1200" kern="1200" dirty="0">
                <a:solidFill>
                  <a:schemeClr val="tx1"/>
                </a:solidFill>
                <a:effectLst/>
                <a:latin typeface="+mn-lt"/>
                <a:ea typeface="+mn-ea"/>
                <a:cs typeface="+mn-cs"/>
              </a:rPr>
              <a:t> is het elliptische ei. Vaak lopen deze eieren aan de polen gelijkmatig puntig toe. We treffen zulke eieren aan bij Futen. De kort elliptische vorm komt voor bij arenden, buizerds, wouwen en veel valken. </a:t>
            </a:r>
          </a:p>
          <a:p>
            <a:r>
              <a:rPr lang="nl-NL" sz="1200" kern="1200" dirty="0">
                <a:solidFill>
                  <a:schemeClr val="tx1"/>
                </a:solidFill>
                <a:effectLst/>
                <a:latin typeface="+mn-lt"/>
                <a:ea typeface="+mn-ea"/>
                <a:cs typeface="+mn-cs"/>
              </a:rPr>
              <a:t>Lang elliptische eieren leggen alle duiven en zandhoenders.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Veel voorkomend is de min of meer ovale eivorm, die vinden we bij pelikanen, reigers, ooievaars, roerdompen, eenden, ganzen en zwanen.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Algemeen voorkomend zijn ook de tol- of peervormige eieren. Deze treffen we bijvoorbeeld aan bij plevieren, snippen, wulpen, grutto's en strandlopers. </a:t>
            </a:r>
          </a:p>
          <a:p>
            <a:r>
              <a:rPr lang="nl-NL" sz="1200" kern="1200" dirty="0">
                <a:solidFill>
                  <a:schemeClr val="tx1"/>
                </a:solidFill>
                <a:effectLst/>
                <a:latin typeface="+mn-lt"/>
                <a:ea typeface="+mn-ea"/>
                <a:cs typeface="+mn-cs"/>
              </a:rPr>
              <a:t>Ook komen lang tolvormige eieren voor. Deze vinden we bij alken en zeekoeten. Deze vogels broeden op </a:t>
            </a:r>
            <a:r>
              <a:rPr lang="nl-NL" sz="1200" kern="1200" dirty="0" err="1">
                <a:solidFill>
                  <a:schemeClr val="tx1"/>
                </a:solidFill>
                <a:effectLst/>
                <a:latin typeface="+mn-lt"/>
                <a:ea typeface="+mn-ea"/>
                <a:cs typeface="+mn-cs"/>
              </a:rPr>
              <a:t>rotsrichels</a:t>
            </a:r>
            <a:r>
              <a:rPr lang="nl-NL" sz="1200" kern="1200" dirty="0">
                <a:solidFill>
                  <a:schemeClr val="tx1"/>
                </a:solidFill>
                <a:effectLst/>
                <a:latin typeface="+mn-lt"/>
                <a:ea typeface="+mn-ea"/>
                <a:cs typeface="+mn-cs"/>
              </a:rPr>
              <a:t> en van een nest is geen sprake. Een windstoot of een stootje van de vogel doet het ei niet wegrollen als een knikker maar zal het een boogje doen beschrijven. Hierdoor rolt een dergelijk ei dus niet zo gauw van de rotsrichel waardoor het kapot zou vallen. </a:t>
            </a:r>
          </a:p>
          <a:p>
            <a:r>
              <a:rPr lang="nl-NL" dirty="0"/>
              <a:t> </a:t>
            </a:r>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22</a:t>
            </a:fld>
            <a:endParaRPr lang="nl-NL"/>
          </a:p>
        </p:txBody>
      </p:sp>
    </p:spTree>
    <p:extLst>
      <p:ext uri="{BB962C8B-B14F-4D97-AF65-F5344CB8AC3E}">
        <p14:creationId xmlns:p14="http://schemas.microsoft.com/office/powerpoint/2010/main" val="1132208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28</a:t>
            </a:fld>
            <a:endParaRPr lang="nl-NL"/>
          </a:p>
        </p:txBody>
      </p:sp>
    </p:spTree>
    <p:extLst>
      <p:ext uri="{BB962C8B-B14F-4D97-AF65-F5344CB8AC3E}">
        <p14:creationId xmlns:p14="http://schemas.microsoft.com/office/powerpoint/2010/main" val="2622781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err="1">
                <a:solidFill>
                  <a:schemeClr val="tx1"/>
                </a:solidFill>
                <a:effectLst/>
                <a:latin typeface="+mn-lt"/>
                <a:ea typeface="+mn-ea"/>
                <a:cs typeface="+mn-cs"/>
              </a:rPr>
              <a:t>Bijvertellen</a:t>
            </a:r>
            <a:r>
              <a:rPr lang="nl-NL" sz="1200" kern="1200" baseline="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Natuurlijke opfok</a:t>
            </a:r>
          </a:p>
          <a:p>
            <a:r>
              <a:rPr lang="nl-NL" sz="1200" kern="1200" dirty="0">
                <a:solidFill>
                  <a:schemeClr val="tx1"/>
                </a:solidFill>
                <a:effectLst/>
                <a:latin typeface="+mn-lt"/>
                <a:ea typeface="+mn-ea"/>
                <a:cs typeface="+mn-cs"/>
              </a:rPr>
              <a:t>Dit wil zeggen dat je de jonge dieren door de moederdieren zelf groot laat brengen. Bij zwanen en ganzen wordt de opfok door beide ouders gedaan. Als je bijv. een </a:t>
            </a:r>
            <a:r>
              <a:rPr lang="nl-NL" sz="1200" kern="1200" dirty="0" err="1">
                <a:solidFill>
                  <a:schemeClr val="tx1"/>
                </a:solidFill>
                <a:effectLst/>
                <a:latin typeface="+mn-lt"/>
                <a:ea typeface="+mn-ea"/>
                <a:cs typeface="+mn-cs"/>
              </a:rPr>
              <a:t>muskuseend</a:t>
            </a:r>
            <a:r>
              <a:rPr lang="nl-NL" sz="1200" kern="1200" dirty="0">
                <a:solidFill>
                  <a:schemeClr val="tx1"/>
                </a:solidFill>
                <a:effectLst/>
                <a:latin typeface="+mn-lt"/>
                <a:ea typeface="+mn-ea"/>
                <a:cs typeface="+mn-cs"/>
              </a:rPr>
              <a:t> de eieren van andere eenden of ganzen laat uitbroeden kun je die ook  als een soort  pleegouder laten fungeren. Daarnaast kan een kip als pleegouder fungeren.</a:t>
            </a:r>
          </a:p>
          <a:p>
            <a:endParaRPr lang="nl-NL" dirty="0"/>
          </a:p>
          <a:p>
            <a:r>
              <a:rPr lang="nl-NL" sz="1200" kern="1200" dirty="0">
                <a:solidFill>
                  <a:schemeClr val="tx1"/>
                </a:solidFill>
                <a:effectLst/>
                <a:latin typeface="+mn-lt"/>
                <a:ea typeface="+mn-ea"/>
                <a:cs typeface="+mn-cs"/>
              </a:rPr>
              <a:t>-	Kunstmatige opfok</a:t>
            </a:r>
          </a:p>
          <a:p>
            <a:r>
              <a:rPr lang="nl-NL" sz="1200" kern="1200" dirty="0">
                <a:solidFill>
                  <a:schemeClr val="tx1"/>
                </a:solidFill>
                <a:effectLst/>
                <a:latin typeface="+mn-lt"/>
                <a:ea typeface="+mn-ea"/>
                <a:cs typeface="+mn-cs"/>
              </a:rPr>
              <a:t>Dit wil zeggen dat je als verzorger zelf de opfok voor je rekening neemt. Hierbij onderscheiden we twee manieren namelijk de ‘natte opkweekmethode’ dat wil zeggen vanaf de eerste dag in een bak met zwemwater en de ‘droge opkweekmethode’ in een bak zonder zwemwater.</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Hoe we de dieren opfokken  heeft ook te maken met de manier waarop we de eieren uitgebroed hebben. We onderscheiden natuurbroed onder eend, gans of zwaan, natuurbroed onder een kip of kunstmatig uitgebroed in een broedmachine.</a:t>
            </a:r>
          </a:p>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30</a:t>
            </a:fld>
            <a:endParaRPr lang="nl-NL"/>
          </a:p>
        </p:txBody>
      </p:sp>
    </p:spTree>
    <p:extLst>
      <p:ext uri="{BB962C8B-B14F-4D97-AF65-F5344CB8AC3E}">
        <p14:creationId xmlns:p14="http://schemas.microsoft.com/office/powerpoint/2010/main" val="4056541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31</a:t>
            </a:fld>
            <a:endParaRPr lang="nl-NL"/>
          </a:p>
        </p:txBody>
      </p:sp>
    </p:spTree>
    <p:extLst>
      <p:ext uri="{BB962C8B-B14F-4D97-AF65-F5344CB8AC3E}">
        <p14:creationId xmlns:p14="http://schemas.microsoft.com/office/powerpoint/2010/main" val="1047665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Hanenei of scheet</a:t>
            </a:r>
          </a:p>
          <a:p>
            <a:endParaRPr lang="nl-NL" dirty="0"/>
          </a:p>
          <a:p>
            <a:r>
              <a:rPr lang="nl-NL" dirty="0"/>
              <a:t>Een hen kan soms eieren leggen die net zo groot zijn als een duivenei. Dit komt doordat een stukje eiwit zich losmaakt van de wand van de eileider. Vervolgens vormt hier zich eiwit omheen en ook een schaal zodat er een klein eitje ontstaat. Uiteraard zijn deze eieren onbevrucht en waardeloos. Hier ontbreekt namelijk de dooier.</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32</a:t>
            </a:fld>
            <a:endParaRPr lang="nl-NL"/>
          </a:p>
        </p:txBody>
      </p:sp>
    </p:spTree>
    <p:extLst>
      <p:ext uri="{BB962C8B-B14F-4D97-AF65-F5344CB8AC3E}">
        <p14:creationId xmlns:p14="http://schemas.microsoft.com/office/powerpoint/2010/main" val="972546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productie van eieren door de hen vindt plaats doordat in het lichaam bepaalde hormonen worden geproduceerd, die de eierstok aanzetten tot afgifte van een eicel (dooier). Deze wordt vervolgens voorzien van eiwit, de vliezen en bijbehorende eischaal. Soms wordt (door een verhoogde hormoonafgifte) een dubbele eicel/dooier afgegeven. Dit verschijnsel komt meer voor bij jonge hennen en heeft daarnaast een genetische grondslag.</a:t>
            </a:r>
            <a:endParaRPr lang="nl-NL" dirty="0"/>
          </a:p>
        </p:txBody>
      </p:sp>
      <p:sp>
        <p:nvSpPr>
          <p:cNvPr id="4" name="Tijdelijke aanduiding voor dianummer 3"/>
          <p:cNvSpPr>
            <a:spLocks noGrp="1"/>
          </p:cNvSpPr>
          <p:nvPr>
            <p:ph type="sldNum" sz="quarter" idx="5"/>
          </p:nvPr>
        </p:nvSpPr>
        <p:spPr/>
        <p:txBody>
          <a:bodyPr/>
          <a:lstStyle/>
          <a:p>
            <a:fld id="{8CF7FBF1-AD57-4CAE-ADAB-C79A0BAD9FFA}" type="slidenum">
              <a:rPr lang="nl-NL" smtClean="0"/>
              <a:t>33</a:t>
            </a:fld>
            <a:endParaRPr lang="nl-NL"/>
          </a:p>
        </p:txBody>
      </p:sp>
    </p:spTree>
    <p:extLst>
      <p:ext uri="{BB962C8B-B14F-4D97-AF65-F5344CB8AC3E}">
        <p14:creationId xmlns:p14="http://schemas.microsoft.com/office/powerpoint/2010/main" val="23220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Een ei in een ei is zeer zeldzaam en komt dan ook niet zo vaak voor.</a:t>
            </a:r>
          </a:p>
          <a:p>
            <a:r>
              <a:rPr lang="nl-NL" sz="1200" b="0" i="0" kern="1200" dirty="0">
                <a:solidFill>
                  <a:schemeClr val="tx1"/>
                </a:solidFill>
                <a:effectLst/>
                <a:latin typeface="+mn-lt"/>
                <a:ea typeface="+mn-ea"/>
                <a:cs typeface="+mn-cs"/>
              </a:rPr>
              <a:t>Het gaat hier om een foutje in de productie proces, hierbij wordt bij de ontwikkeling van het ei om wat voor reden dan ook door de want van de eileider het ei in verkeerde richting geduwd.</a:t>
            </a:r>
          </a:p>
          <a:p>
            <a:r>
              <a:rPr lang="nl-NL" sz="1200" b="0" i="0" kern="1200" dirty="0">
                <a:solidFill>
                  <a:schemeClr val="tx1"/>
                </a:solidFill>
                <a:effectLst/>
                <a:latin typeface="+mn-lt"/>
                <a:ea typeface="+mn-ea"/>
                <a:cs typeface="+mn-cs"/>
              </a:rPr>
              <a:t>Wanneer de volgende eierdooier dan gerijpt is en door follikels wordt vrij gelaten wordt het probleem  van de omkering gecorrigeerd en een eischaal gevormd om beide eieren.</a:t>
            </a:r>
          </a:p>
          <a:p>
            <a:r>
              <a:rPr lang="nl-NL" sz="1200" b="0" i="0" kern="1200" dirty="0">
                <a:solidFill>
                  <a:schemeClr val="tx1"/>
                </a:solidFill>
                <a:effectLst/>
                <a:latin typeface="+mn-lt"/>
                <a:ea typeface="+mn-ea"/>
                <a:cs typeface="+mn-cs"/>
              </a:rPr>
              <a:t>Het buitenste ei bevat vaak alleen eiwitten, dit ei is vaak groter en zwaarder dan een normaal ei.</a:t>
            </a:r>
          </a:p>
          <a:p>
            <a:r>
              <a:rPr lang="nl-NL" sz="1200" b="0" i="0" kern="1200" dirty="0">
                <a:solidFill>
                  <a:schemeClr val="tx1"/>
                </a:solidFill>
                <a:effectLst/>
                <a:latin typeface="+mn-lt"/>
                <a:ea typeface="+mn-ea"/>
                <a:cs typeface="+mn-cs"/>
              </a:rPr>
              <a:t>Het binnenste ei noemen we ook wel eens een hanenei( een klein eitje zonder dooier).</a:t>
            </a:r>
          </a:p>
          <a:p>
            <a:r>
              <a:rPr lang="nl-NL" sz="1200" b="0" i="0" kern="1200" dirty="0">
                <a:solidFill>
                  <a:schemeClr val="tx1"/>
                </a:solidFill>
                <a:effectLst/>
                <a:latin typeface="+mn-lt"/>
                <a:ea typeface="+mn-ea"/>
                <a:cs typeface="+mn-cs"/>
              </a:rPr>
              <a:t>Als het eitje te klein is kan het zijn dat het niet de peristaltiek kan stimuleren om zijn reis voort te zetten en stopt voordat de schaalvorming heeft plaats gevonden.</a:t>
            </a:r>
          </a:p>
          <a:p>
            <a:r>
              <a:rPr lang="nl-NL" sz="1200" b="0" i="0" kern="1200" dirty="0">
                <a:solidFill>
                  <a:schemeClr val="tx1"/>
                </a:solidFill>
                <a:effectLst/>
                <a:latin typeface="+mn-lt"/>
                <a:ea typeface="+mn-ea"/>
                <a:cs typeface="+mn-cs"/>
              </a:rPr>
              <a:t>Later wordt het opnieuw bedekt met een aantal lagen eiwit en schaal, als je dit ei openmaakt zie je geen eigeel maar een witte dooier, bedekt met vreemde vliezen.</a:t>
            </a:r>
          </a:p>
          <a:p>
            <a:endParaRPr lang="nl-NL" dirty="0"/>
          </a:p>
        </p:txBody>
      </p:sp>
      <p:sp>
        <p:nvSpPr>
          <p:cNvPr id="4" name="Tijdelijke aanduiding voor dianummer 3"/>
          <p:cNvSpPr>
            <a:spLocks noGrp="1"/>
          </p:cNvSpPr>
          <p:nvPr>
            <p:ph type="sldNum" sz="quarter" idx="5"/>
          </p:nvPr>
        </p:nvSpPr>
        <p:spPr/>
        <p:txBody>
          <a:bodyPr/>
          <a:lstStyle/>
          <a:p>
            <a:fld id="{8CF7FBF1-AD57-4CAE-ADAB-C79A0BAD9FFA}" type="slidenum">
              <a:rPr lang="nl-NL" smtClean="0"/>
              <a:t>34</a:t>
            </a:fld>
            <a:endParaRPr lang="nl-NL"/>
          </a:p>
        </p:txBody>
      </p:sp>
    </p:spTree>
    <p:extLst>
      <p:ext uri="{BB962C8B-B14F-4D97-AF65-F5344CB8AC3E}">
        <p14:creationId xmlns:p14="http://schemas.microsoft.com/office/powerpoint/2010/main" val="181942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waar </a:t>
            </a:r>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6</a:t>
            </a:fld>
            <a:endParaRPr lang="nl-NL"/>
          </a:p>
        </p:txBody>
      </p:sp>
    </p:spTree>
    <p:extLst>
      <p:ext uri="{BB962C8B-B14F-4D97-AF65-F5344CB8AC3E}">
        <p14:creationId xmlns:p14="http://schemas.microsoft.com/office/powerpoint/2010/main" val="307061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a:t>
            </a:r>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7</a:t>
            </a:fld>
            <a:endParaRPr lang="nl-NL"/>
          </a:p>
        </p:txBody>
      </p:sp>
    </p:spTree>
    <p:extLst>
      <p:ext uri="{BB962C8B-B14F-4D97-AF65-F5344CB8AC3E}">
        <p14:creationId xmlns:p14="http://schemas.microsoft.com/office/powerpoint/2010/main" val="208360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Afhankelijk</a:t>
            </a:r>
            <a:r>
              <a:rPr lang="nl-NL" baseline="0" dirty="0"/>
              <a:t> van soort </a:t>
            </a:r>
          </a:p>
          <a:p>
            <a:r>
              <a:rPr lang="nl-NL" sz="1200" kern="1200" dirty="0">
                <a:solidFill>
                  <a:schemeClr val="tx1"/>
                </a:solidFill>
                <a:effectLst/>
                <a:latin typeface="+mn-lt"/>
                <a:ea typeface="+mn-ea"/>
                <a:cs typeface="+mn-cs"/>
              </a:rPr>
              <a:t>Meestal wacht het vrouwtje met broeden tot alle eieren gelegd zijn. Alle jongen groeien dan ook gelijk op.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Uilen en roofvogels b.v. beginnen daarentegen meteen na het leggen van het eerste ei te broeden.</a:t>
            </a:r>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8</a:t>
            </a:fld>
            <a:endParaRPr lang="nl-NL"/>
          </a:p>
        </p:txBody>
      </p:sp>
    </p:spTree>
    <p:extLst>
      <p:ext uri="{BB962C8B-B14F-4D97-AF65-F5344CB8AC3E}">
        <p14:creationId xmlns:p14="http://schemas.microsoft.com/office/powerpoint/2010/main" val="313758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waar.</a:t>
            </a:r>
            <a:r>
              <a:rPr lang="nl-NL" baseline="0" dirty="0"/>
              <a:t> Deels afhankelijk maar kunnen ook voor zich zelf zorgen. </a:t>
            </a:r>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9</a:t>
            </a:fld>
            <a:endParaRPr lang="nl-NL"/>
          </a:p>
        </p:txBody>
      </p:sp>
    </p:spTree>
    <p:extLst>
      <p:ext uri="{BB962C8B-B14F-4D97-AF65-F5344CB8AC3E}">
        <p14:creationId xmlns:p14="http://schemas.microsoft.com/office/powerpoint/2010/main" val="402493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rPr>
              <a:t>Niet</a:t>
            </a:r>
            <a:r>
              <a:rPr lang="nl-NL" baseline="0" dirty="0">
                <a:solidFill>
                  <a:srgbClr val="FF0000"/>
                </a:solidFill>
              </a:rPr>
              <a:t> waar. </a:t>
            </a:r>
          </a:p>
          <a:p>
            <a:r>
              <a:rPr lang="nl-NL" sz="1200" kern="1200" dirty="0">
                <a:solidFill>
                  <a:schemeClr val="tx1"/>
                </a:solidFill>
                <a:effectLst/>
                <a:latin typeface="+mn-lt"/>
                <a:ea typeface="+mn-ea"/>
                <a:cs typeface="+mn-cs"/>
              </a:rPr>
              <a:t>Een hen heeft in totaal ongeveer 25 uur nodig vanaf het ontstaan van het ei in het kippenlichaam en het daadwerkelijk leggen van het ei. De vorming van de eischaal vergt daarvan maar liefst 21 uur. </a:t>
            </a:r>
            <a:endParaRPr lang="nl-NL" dirty="0">
              <a:solidFill>
                <a:srgbClr val="FF0000"/>
              </a:solidFill>
            </a:endParaRPr>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10</a:t>
            </a:fld>
            <a:endParaRPr lang="nl-NL"/>
          </a:p>
        </p:txBody>
      </p:sp>
    </p:spTree>
    <p:extLst>
      <p:ext uri="{BB962C8B-B14F-4D97-AF65-F5344CB8AC3E}">
        <p14:creationId xmlns:p14="http://schemas.microsoft.com/office/powerpoint/2010/main" val="293817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a:t>
            </a:r>
          </a:p>
          <a:p>
            <a:r>
              <a:rPr lang="nl-NL" b="0" i="0" dirty="0">
                <a:solidFill>
                  <a:srgbClr val="202124"/>
                </a:solidFill>
                <a:effectLst/>
                <a:latin typeface="Google Sans"/>
              </a:rPr>
              <a:t>Algemeen voorkomend zijn ook de tol- of peervormige eieren. Deze </a:t>
            </a:r>
            <a:r>
              <a:rPr lang="nl-NL" b="0" i="0" dirty="0">
                <a:solidFill>
                  <a:srgbClr val="040C28"/>
                </a:solidFill>
                <a:effectLst/>
                <a:latin typeface="Google Sans"/>
              </a:rPr>
              <a:t>treffen we bijvoorbeeld aan bij plevieren,</a:t>
            </a:r>
            <a:r>
              <a:rPr lang="nl-NL" b="0" i="0" dirty="0">
                <a:solidFill>
                  <a:srgbClr val="202124"/>
                </a:solidFill>
                <a:effectLst/>
                <a:latin typeface="Google Sans"/>
              </a:rPr>
              <a:t> </a:t>
            </a:r>
            <a:r>
              <a:rPr lang="nl-NL" b="0" i="0" dirty="0">
                <a:solidFill>
                  <a:srgbClr val="040C28"/>
                </a:solidFill>
                <a:effectLst/>
                <a:latin typeface="Google Sans"/>
              </a:rPr>
              <a:t>snippen, wulpen, grutto's en strandlopers</a:t>
            </a:r>
            <a:r>
              <a:rPr lang="nl-NL" b="0" i="0" dirty="0">
                <a:solidFill>
                  <a:srgbClr val="202124"/>
                </a:solidFill>
                <a:effectLst/>
                <a:latin typeface="Google Sans"/>
              </a:rPr>
              <a:t>. Ook komen lang tolvormige eieren voor.</a:t>
            </a:r>
          </a:p>
          <a:p>
            <a:r>
              <a:rPr lang="nl-NL" b="0" i="0" dirty="0">
                <a:solidFill>
                  <a:srgbClr val="040C28"/>
                </a:solidFill>
                <a:effectLst/>
                <a:latin typeface="Google Sans"/>
              </a:rPr>
              <a:t>Nog n leuke: Vogels die aan de kust broeden hebben vaker kegelvormige eieren, omdat deze eieren in een klein rondje om de kegel (het zwaartepunt) draaien</a:t>
            </a:r>
            <a:r>
              <a:rPr lang="nl-NL" b="0" i="0" dirty="0">
                <a:solidFill>
                  <a:srgbClr val="4D5156"/>
                </a:solidFill>
                <a:effectLst/>
                <a:latin typeface="Google Sans"/>
              </a:rPr>
              <a:t>. De eieren rollen dus minder makkelijk van een klif af.</a:t>
            </a:r>
            <a:endParaRPr lang="nl-NL" dirty="0"/>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11</a:t>
            </a:fld>
            <a:endParaRPr lang="nl-NL"/>
          </a:p>
        </p:txBody>
      </p:sp>
    </p:spTree>
    <p:extLst>
      <p:ext uri="{BB962C8B-B14F-4D97-AF65-F5344CB8AC3E}">
        <p14:creationId xmlns:p14="http://schemas.microsoft.com/office/powerpoint/2010/main" val="232509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vertellen:</a:t>
            </a:r>
            <a:r>
              <a:rPr lang="nl-NL"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Nestvlieders verlaten enige uren na het uitkomen het nest. Aangezien zij na het uitkomen vochtig en afgemat zijn, moeten ze eerst drogen en zich herstellen van de inspanning die het doorbreken van de eischaal heeft gekost. </a:t>
            </a:r>
            <a:r>
              <a:rPr lang="nl-NL" sz="1200" b="1" kern="1200" dirty="0">
                <a:solidFill>
                  <a:schemeClr val="tx1"/>
                </a:solidFill>
                <a:effectLst/>
                <a:latin typeface="+mn-lt"/>
                <a:ea typeface="+mn-ea"/>
                <a:cs typeface="+mn-cs"/>
              </a:rPr>
              <a:t>Deze zogenaamde nestvlieders broeden, op enkele uitzonderingen na, maar eenmaal per jaar terwijl nestblijvers in een jaar drie keer jongen grootbrengen</a:t>
            </a:r>
            <a:r>
              <a:rPr lang="nl-NL" sz="1200" kern="1200" dirty="0">
                <a:solidFill>
                  <a:schemeClr val="tx1"/>
                </a:solidFill>
                <a:effectLst/>
                <a:latin typeface="+mn-lt"/>
                <a:ea typeface="+mn-ea"/>
                <a:cs typeface="+mn-cs"/>
              </a:rPr>
              <a:t>. Bij nestblijvers en nestvlieders komen zowel kleine als grote legsels voor. Bijvoorbeeld de Koolmees die een echte nestblijver is kan wel 12 eieren in een legsel produceren. Terwijl de Merel die ook nestblijver is hooguit 5 eieren in een legsel produceert. Hetzelfde geldt voor nestvlieders. Denk maar eens aan de Wilde eend, nestvlieder op het hoogste niveau. Deze soort legt wel 12 eieren in een legsel. Terwijl de Kievit die ook nestvlieder is en meestal 4 eieren in een legsel produceert.</a:t>
            </a:r>
          </a:p>
          <a:p>
            <a:r>
              <a:rPr lang="nl-NL" dirty="0"/>
              <a:t> </a:t>
            </a:r>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13</a:t>
            </a:fld>
            <a:endParaRPr lang="nl-NL"/>
          </a:p>
        </p:txBody>
      </p:sp>
    </p:spTree>
    <p:extLst>
      <p:ext uri="{BB962C8B-B14F-4D97-AF65-F5344CB8AC3E}">
        <p14:creationId xmlns:p14="http://schemas.microsoft.com/office/powerpoint/2010/main" val="109586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Bij vermelden: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Tijdens de balts vallen de mannetjes het meest op, de vrouwtjes moeten immers voor de jongen zorgen en moeten dus niet al te opvallend afsteken naar de omgeving. Dit is echter voor de mannetjes ook een probleem, door erg op te vallen trekt hij immers rovers aan, hij riskeert zijn leven. Zo overleven alleen de sterkste en meest waakzame vogels. </a:t>
            </a:r>
          </a:p>
          <a:p>
            <a:r>
              <a:rPr lang="nl-NL" dirty="0"/>
              <a:t> </a:t>
            </a:r>
          </a:p>
        </p:txBody>
      </p:sp>
      <p:sp>
        <p:nvSpPr>
          <p:cNvPr id="4" name="Tijdelijke aanduiding voor dianummer 3"/>
          <p:cNvSpPr>
            <a:spLocks noGrp="1"/>
          </p:cNvSpPr>
          <p:nvPr>
            <p:ph type="sldNum" sz="quarter" idx="10"/>
          </p:nvPr>
        </p:nvSpPr>
        <p:spPr/>
        <p:txBody>
          <a:bodyPr/>
          <a:lstStyle/>
          <a:p>
            <a:fld id="{8CF7FBF1-AD57-4CAE-ADAB-C79A0BAD9FFA}" type="slidenum">
              <a:rPr lang="nl-NL" smtClean="0"/>
              <a:t>17</a:t>
            </a:fld>
            <a:endParaRPr lang="nl-NL"/>
          </a:p>
        </p:txBody>
      </p:sp>
    </p:spTree>
    <p:extLst>
      <p:ext uri="{BB962C8B-B14F-4D97-AF65-F5344CB8AC3E}">
        <p14:creationId xmlns:p14="http://schemas.microsoft.com/office/powerpoint/2010/main" val="98267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nl-NL"/>
              <a:t>Klik om stijl te bewerken</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766E7BF-1B43-4560-9C11-4E36536E79C0}" type="datetimeFigureOut">
              <a:rPr lang="nl-NL" smtClean="0"/>
              <a:t>13-2-2024</a:t>
            </a:fld>
            <a:endParaRPr lang="nl-NL"/>
          </a:p>
        </p:txBody>
      </p:sp>
      <p:sp>
        <p:nvSpPr>
          <p:cNvPr id="5" name="Footer Placeholder 4"/>
          <p:cNvSpPr>
            <a:spLocks noGrp="1"/>
          </p:cNvSpPr>
          <p:nvPr>
            <p:ph type="ftr" sz="quarter" idx="11"/>
          </p:nvPr>
        </p:nvSpPr>
        <p:spPr>
          <a:xfrm>
            <a:off x="2396319" y="329308"/>
            <a:ext cx="3086292" cy="309201"/>
          </a:xfrm>
        </p:spPr>
        <p:txBody>
          <a:bodyPr/>
          <a:lstStyle/>
          <a:p>
            <a:endParaRPr lang="nl-NL"/>
          </a:p>
        </p:txBody>
      </p:sp>
      <p:sp>
        <p:nvSpPr>
          <p:cNvPr id="6" name="Slide Number Placeholder 5"/>
          <p:cNvSpPr>
            <a:spLocks noGrp="1"/>
          </p:cNvSpPr>
          <p:nvPr>
            <p:ph type="sldNum" sz="quarter" idx="12"/>
          </p:nvPr>
        </p:nvSpPr>
        <p:spPr>
          <a:xfrm>
            <a:off x="1434703" y="798973"/>
            <a:ext cx="802005" cy="503578"/>
          </a:xfrm>
        </p:spPr>
        <p:txBody>
          <a:bodyPr/>
          <a:lstStyle/>
          <a:p>
            <a:fld id="{BC5BEDD1-4FC0-4651-8894-C55E6A89B39A}" type="slidenum">
              <a:rPr lang="nl-NL" smtClean="0"/>
              <a:t>‹nr.›</a:t>
            </a:fld>
            <a:endParaRPr lang="nl-NL"/>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897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766E7BF-1B43-4560-9C11-4E36536E79C0}" type="datetimeFigureOut">
              <a:rPr lang="nl-NL" smtClean="0"/>
              <a:t>13-2-2024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293743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766E7BF-1B43-4560-9C11-4E36536E79C0}" type="datetimeFigureOut">
              <a:rPr lang="nl-NL" smtClean="0"/>
              <a:t>13-2-2024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C5BEDD1-4FC0-4651-8894-C55E6A89B39A}" type="slidenum">
              <a:rPr lang="nl-NL" smtClean="0"/>
              <a:t>‹nr.›</a:t>
            </a:fld>
            <a:endParaRPr lang="nl-NL"/>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52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angepaste indeling">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32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766E7BF-1B43-4560-9C11-4E36536E79C0}" type="datetimeFigureOut">
              <a:rPr lang="nl-NL" smtClean="0"/>
              <a:t>13-2-2024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C5BEDD1-4FC0-4651-8894-C55E6A89B39A}" type="slidenum">
              <a:rPr lang="nl-NL" smtClean="0"/>
              <a:t>‹nr.›</a:t>
            </a:fld>
            <a:endParaRPr lang="nl-NL"/>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220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nl-NL"/>
              <a:t>Klik om stijl te bewerken</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E766E7BF-1B43-4560-9C11-4E36536E79C0}" type="datetimeFigureOut">
              <a:rPr lang="nl-NL" smtClean="0"/>
              <a:t>13-2-2024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C5BEDD1-4FC0-4651-8894-C55E6A89B39A}" type="slidenum">
              <a:rPr lang="nl-NL" smtClean="0"/>
              <a:t>‹nr.›</a:t>
            </a:fld>
            <a:endParaRPr lang="nl-NL"/>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82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766E7BF-1B43-4560-9C11-4E36536E79C0}" type="datetimeFigureOut">
              <a:rPr lang="nl-NL" smtClean="0"/>
              <a:t>13-2-2024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C5BEDD1-4FC0-4651-8894-C55E6A89B39A}" type="slidenum">
              <a:rPr lang="nl-NL" smtClean="0"/>
              <a:t>‹nr.›</a:t>
            </a:fld>
            <a:endParaRPr lang="nl-NL"/>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497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1443491" y="2824270"/>
            <a:ext cx="3125766"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889182" y="2821491"/>
            <a:ext cx="31256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766E7BF-1B43-4560-9C11-4E36536E79C0}" type="datetimeFigureOut">
              <a:rPr lang="nl-NL" smtClean="0"/>
              <a:t>13-2-2024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75850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766E7BF-1B43-4560-9C11-4E36536E79C0}" type="datetimeFigureOut">
              <a:rPr lang="nl-NL" smtClean="0"/>
              <a:t>13-2-2024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321119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6E7BF-1B43-4560-9C11-4E36536E79C0}" type="datetimeFigureOut">
              <a:rPr lang="nl-NL" smtClean="0"/>
              <a:t>13-2-2024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C5BEDD1-4FC0-4651-8894-C55E6A89B39A}" type="slidenum">
              <a:rPr lang="nl-NL" smtClean="0"/>
              <a:t>‹nr.›</a:t>
            </a:fld>
            <a:endParaRPr lang="nl-NL"/>
          </a:p>
        </p:txBody>
      </p:sp>
    </p:spTree>
    <p:extLst>
      <p:ext uri="{BB962C8B-B14F-4D97-AF65-F5344CB8AC3E}">
        <p14:creationId xmlns:p14="http://schemas.microsoft.com/office/powerpoint/2010/main" val="164429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766E7BF-1B43-4560-9C11-4E36536E79C0}" type="datetimeFigureOut">
              <a:rPr lang="nl-NL" smtClean="0"/>
              <a:t>13-2-2024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C5BEDD1-4FC0-4651-8894-C55E6A89B39A}" type="slidenum">
              <a:rPr lang="nl-NL" smtClean="0"/>
              <a:t>‹nr.›</a:t>
            </a:fld>
            <a:endParaRPr lang="nl-NL"/>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947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E766E7BF-1B43-4560-9C11-4E36536E79C0}" type="datetimeFigureOut">
              <a:rPr lang="nl-NL" smtClean="0"/>
              <a:t>13-2-2024</a:t>
            </a:fld>
            <a:endParaRPr lang="nl-NL"/>
          </a:p>
        </p:txBody>
      </p:sp>
      <p:sp>
        <p:nvSpPr>
          <p:cNvPr id="6" name="Footer Placeholder 5"/>
          <p:cNvSpPr>
            <a:spLocks noGrp="1"/>
          </p:cNvSpPr>
          <p:nvPr>
            <p:ph type="ftr" sz="quarter" idx="11"/>
          </p:nvPr>
        </p:nvSpPr>
        <p:spPr>
          <a:xfrm>
            <a:off x="1437530" y="318641"/>
            <a:ext cx="3251553" cy="320931"/>
          </a:xfrm>
        </p:spPr>
        <p:txBody>
          <a:bodyPr/>
          <a:lstStyle/>
          <a:p>
            <a:endParaRPr lang="nl-NL"/>
          </a:p>
        </p:txBody>
      </p:sp>
      <p:sp>
        <p:nvSpPr>
          <p:cNvPr id="7" name="Slide Number Placeholder 6"/>
          <p:cNvSpPr>
            <a:spLocks noGrp="1"/>
          </p:cNvSpPr>
          <p:nvPr>
            <p:ph type="sldNum" sz="quarter" idx="12"/>
          </p:nvPr>
        </p:nvSpPr>
        <p:spPr/>
        <p:txBody>
          <a:bodyPr/>
          <a:lstStyle/>
          <a:p>
            <a:fld id="{BC5BEDD1-4FC0-4651-8894-C55E6A89B39A}" type="slidenum">
              <a:rPr lang="nl-NL" smtClean="0"/>
              <a:t>‹nr.›</a:t>
            </a:fld>
            <a:endParaRPr lang="nl-NL"/>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137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766E7BF-1B43-4560-9C11-4E36536E79C0}" type="datetimeFigureOut">
              <a:rPr lang="nl-NL" smtClean="0"/>
              <a:t>13-2-2024</a:t>
            </a:fld>
            <a:endParaRPr lang="nl-NL"/>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C5BEDD1-4FC0-4651-8894-C55E6A89B39A}" type="slidenum">
              <a:rPr lang="nl-NL" smtClean="0"/>
              <a:t>‹nr.›</a:t>
            </a:fld>
            <a:endParaRPr lang="nl-NL"/>
          </a:p>
        </p:txBody>
      </p:sp>
    </p:spTree>
    <p:extLst>
      <p:ext uri="{BB962C8B-B14F-4D97-AF65-F5344CB8AC3E}">
        <p14:creationId xmlns:p14="http://schemas.microsoft.com/office/powerpoint/2010/main" val="18159838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vEyd4f0sVuo" TargetMode="External"/><Relationship Id="rId2" Type="http://schemas.openxmlformats.org/officeDocument/2006/relationships/hyperlink" Target="https://www.youtube.com/watch?v=Pt3dqFKbUkk" TargetMode="External"/><Relationship Id="rId1" Type="http://schemas.openxmlformats.org/officeDocument/2006/relationships/slideLayout" Target="../slideLayouts/slideLayout2.xml"/><Relationship Id="rId5" Type="http://schemas.openxmlformats.org/officeDocument/2006/relationships/hyperlink" Target="https://www.youtube.com/watch?v=ifhhjDzqnkM" TargetMode="External"/><Relationship Id="rId4" Type="http://schemas.openxmlformats.org/officeDocument/2006/relationships/hyperlink" Target="https://www.youtube.com/watch?v=lmtlnGc4xF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qs5nShDSkeU" TargetMode="External"/><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www.marmein.nl/2008/05/16/een-eeneiige-tweeli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lessonup.com/app/lesson/oF3kqbS7uBAKvMjYp/Wj6haLZyoCHSqFMfQ" TargetMode="External"/><Relationship Id="rId2" Type="http://schemas.openxmlformats.org/officeDocument/2006/relationships/hyperlink" Target="https://www.lessonup.com/app/default/teach/qNzQWnF2ySvCZHkJf/rz2BjhC9A6pqLgR5c/#rz2BjhC9A6pqLgR5c-screen=pre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3" y="0"/>
            <a:ext cx="914615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58EF3F5A-3413-40BB-BE22-675F4BCAEC7B}"/>
              </a:ext>
            </a:extLst>
          </p:cNvPr>
          <p:cNvSpPr txBox="1"/>
          <p:nvPr/>
        </p:nvSpPr>
        <p:spPr>
          <a:xfrm>
            <a:off x="3809172" y="643467"/>
            <a:ext cx="4930791" cy="4127545"/>
          </a:xfrm>
        </p:spPr>
        <p:txBody>
          <a:bodyPr vert="horz" lIns="91440" tIns="45720" rIns="91440" bIns="0" rtlCol="0" anchor="ctr">
            <a:normAutofit/>
          </a:bodyPr>
          <a:lstStyle/>
          <a:p>
            <a:pPr defTabSz="914400">
              <a:lnSpc>
                <a:spcPct val="90000"/>
              </a:lnSpc>
              <a:spcBef>
                <a:spcPct val="0"/>
              </a:spcBef>
              <a:spcAft>
                <a:spcPts val="600"/>
              </a:spcAft>
            </a:pPr>
            <a:r>
              <a:rPr lang="en-US" sz="4200" cap="all" dirty="0" err="1">
                <a:latin typeface="+mj-lt"/>
                <a:ea typeface="+mj-ea"/>
                <a:cs typeface="+mj-cs"/>
              </a:rPr>
              <a:t>Voortplanting</a:t>
            </a:r>
            <a:r>
              <a:rPr lang="en-US" sz="4200" cap="all" dirty="0">
                <a:latin typeface="+mj-lt"/>
                <a:ea typeface="+mj-ea"/>
                <a:cs typeface="+mj-cs"/>
              </a:rPr>
              <a:t> </a:t>
            </a:r>
            <a:r>
              <a:rPr lang="en-US" sz="4200" cap="all" dirty="0" err="1">
                <a:latin typeface="+mj-lt"/>
                <a:ea typeface="+mj-ea"/>
                <a:cs typeface="+mj-cs"/>
              </a:rPr>
              <a:t>vogels</a:t>
            </a:r>
            <a:endParaRPr lang="en-US" sz="4200" cap="all" dirty="0">
              <a:latin typeface="+mj-lt"/>
              <a:ea typeface="+mj-ea"/>
              <a:cs typeface="+mj-cs"/>
            </a:endParaRPr>
          </a:p>
        </p:txBody>
      </p:sp>
      <p:sp>
        <p:nvSpPr>
          <p:cNvPr id="21" name="Rectangle 20">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4950269"/>
            <a:ext cx="9143772"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pic>
        <p:nvPicPr>
          <p:cNvPr id="7" name="Picture 6" descr="Vogel die op een boom landt">
            <a:extLst>
              <a:ext uri="{FF2B5EF4-FFF2-40B4-BE49-F238E27FC236}">
                <a16:creationId xmlns:a16="http://schemas.microsoft.com/office/drawing/2014/main" id="{0963D6A4-764B-3A8F-7879-9504BAAB9686}"/>
              </a:ext>
            </a:extLst>
          </p:cNvPr>
          <p:cNvPicPr>
            <a:picLocks noChangeAspect="1"/>
          </p:cNvPicPr>
          <p:nvPr/>
        </p:nvPicPr>
        <p:blipFill rotWithShape="1">
          <a:blip r:embed="rId3"/>
          <a:srcRect l="23330" r="41954"/>
          <a:stretch/>
        </p:blipFill>
        <p:spPr>
          <a:xfrm>
            <a:off x="2384" y="-2"/>
            <a:ext cx="3488338" cy="6858002"/>
          </a:xfrm>
          <a:prstGeom prst="rect">
            <a:avLst/>
          </a:prstGeom>
        </p:spPr>
      </p:pic>
    </p:spTree>
    <p:extLst>
      <p:ext uri="{BB962C8B-B14F-4D97-AF65-F5344CB8AC3E}">
        <p14:creationId xmlns:p14="http://schemas.microsoft.com/office/powerpoint/2010/main" val="6432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of niet waar? </a:t>
            </a:r>
          </a:p>
        </p:txBody>
      </p:sp>
      <p:sp>
        <p:nvSpPr>
          <p:cNvPr id="3" name="Tijdelijke aanduiding voor inhoud 2"/>
          <p:cNvSpPr>
            <a:spLocks noGrp="1"/>
          </p:cNvSpPr>
          <p:nvPr>
            <p:ph idx="1"/>
          </p:nvPr>
        </p:nvSpPr>
        <p:spPr/>
        <p:txBody>
          <a:bodyPr>
            <a:normAutofit/>
          </a:bodyPr>
          <a:lstStyle/>
          <a:p>
            <a:pPr marL="68580" indent="0">
              <a:buNone/>
            </a:pPr>
            <a:r>
              <a:rPr lang="nl-NL" sz="4400" dirty="0"/>
              <a:t>6. Het kost de kip 21 uur om een ei te maken/leggen. </a:t>
            </a:r>
          </a:p>
        </p:txBody>
      </p:sp>
    </p:spTree>
    <p:extLst>
      <p:ext uri="{BB962C8B-B14F-4D97-AF65-F5344CB8AC3E}">
        <p14:creationId xmlns:p14="http://schemas.microsoft.com/office/powerpoint/2010/main" val="349757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of niet waar? </a:t>
            </a:r>
          </a:p>
        </p:txBody>
      </p:sp>
      <p:sp>
        <p:nvSpPr>
          <p:cNvPr id="3" name="Tijdelijke aanduiding voor inhoud 2"/>
          <p:cNvSpPr>
            <a:spLocks noGrp="1"/>
          </p:cNvSpPr>
          <p:nvPr>
            <p:ph idx="1"/>
          </p:nvPr>
        </p:nvSpPr>
        <p:spPr/>
        <p:txBody>
          <a:bodyPr>
            <a:normAutofit/>
          </a:bodyPr>
          <a:lstStyle/>
          <a:p>
            <a:pPr marL="68580" indent="0">
              <a:buNone/>
            </a:pPr>
            <a:r>
              <a:rPr lang="nl-NL" sz="6000" dirty="0"/>
              <a:t>7. Er bestaan peervormige eieren. </a:t>
            </a:r>
          </a:p>
        </p:txBody>
      </p:sp>
      <p:pic>
        <p:nvPicPr>
          <p:cNvPr id="1026" name="Picture 2" descr="Het ei is geniaal inpakmateriaal | wibnet.nl">
            <a:extLst>
              <a:ext uri="{FF2B5EF4-FFF2-40B4-BE49-F238E27FC236}">
                <a16:creationId xmlns:a16="http://schemas.microsoft.com/office/drawing/2014/main" id="{E3E4BC2D-2D68-8614-74FA-B910E41224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0"/>
            <a:ext cx="3429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0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Test je kennis </a:t>
            </a:r>
          </a:p>
        </p:txBody>
      </p:sp>
      <p:sp>
        <p:nvSpPr>
          <p:cNvPr id="3" name="Tijdelijke aanduiding voor inhoud 2"/>
          <p:cNvSpPr>
            <a:spLocks noGrp="1"/>
          </p:cNvSpPr>
          <p:nvPr>
            <p:ph idx="1"/>
          </p:nvPr>
        </p:nvSpPr>
        <p:spPr>
          <a:xfrm>
            <a:off x="628650" y="3117954"/>
            <a:ext cx="7886700" cy="3059008"/>
          </a:xfrm>
        </p:spPr>
        <p:txBody>
          <a:bodyPr/>
          <a:lstStyle/>
          <a:p>
            <a:pPr marL="0" indent="0" algn="ctr">
              <a:buNone/>
            </a:pPr>
            <a:r>
              <a:rPr lang="nl-NL" dirty="0"/>
              <a:t>En de </a:t>
            </a:r>
            <a:r>
              <a:rPr lang="nl-NL" sz="4000" u="sng" dirty="0"/>
              <a:t>winnaar</a:t>
            </a:r>
            <a:r>
              <a:rPr lang="nl-NL" dirty="0"/>
              <a:t> is</a:t>
            </a:r>
          </a:p>
          <a:p>
            <a:pPr marL="0" indent="0" algn="ctr">
              <a:buNone/>
            </a:pPr>
            <a:r>
              <a:rPr lang="nl-NL" dirty="0"/>
              <a:t>…………………</a:t>
            </a:r>
          </a:p>
        </p:txBody>
      </p:sp>
    </p:spTree>
    <p:extLst>
      <p:ext uri="{BB962C8B-B14F-4D97-AF65-F5344CB8AC3E}">
        <p14:creationId xmlns:p14="http://schemas.microsoft.com/office/powerpoint/2010/main" val="1908099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Algemeen </a:t>
            </a:r>
          </a:p>
        </p:txBody>
      </p:sp>
      <p:sp>
        <p:nvSpPr>
          <p:cNvPr id="3" name="Tijdelijke aanduiding voor inhoud 2"/>
          <p:cNvSpPr>
            <a:spLocks noGrp="1"/>
          </p:cNvSpPr>
          <p:nvPr>
            <p:ph idx="1"/>
          </p:nvPr>
        </p:nvSpPr>
        <p:spPr/>
        <p:txBody>
          <a:bodyPr>
            <a:normAutofit/>
          </a:bodyPr>
          <a:lstStyle/>
          <a:p>
            <a:r>
              <a:rPr lang="nl-NL" dirty="0">
                <a:sym typeface="Wingdings" panose="05000000000000000000" pitchFamily="2" charset="2"/>
              </a:rPr>
              <a:t> Waarom een ei? </a:t>
            </a:r>
          </a:p>
          <a:p>
            <a:pPr lvl="1"/>
            <a:r>
              <a:rPr lang="nl-NL" dirty="0">
                <a:sym typeface="Wingdings" panose="05000000000000000000" pitchFamily="2" charset="2"/>
              </a:rPr>
              <a:t>Gewicht om te vliegen is te zwaar en daarom kwetsbaar voor roofdieren. </a:t>
            </a:r>
          </a:p>
          <a:p>
            <a:r>
              <a:rPr lang="nl-NL" dirty="0">
                <a:sym typeface="Wingdings" panose="05000000000000000000" pitchFamily="2" charset="2"/>
              </a:rPr>
              <a:t> Nestvlieders vs. nestblijvers </a:t>
            </a:r>
          </a:p>
          <a:p>
            <a:r>
              <a:rPr lang="nl-NL" dirty="0">
                <a:sym typeface="Wingdings" panose="05000000000000000000" pitchFamily="2" charset="2"/>
              </a:rPr>
              <a:t> Leggen alle vogels in mei een ei? </a:t>
            </a:r>
          </a:p>
          <a:p>
            <a:pPr lvl="1"/>
            <a:r>
              <a:rPr lang="nl-NL" dirty="0"/>
              <a:t>Vogels in dorpen, steden en bossen broeden ongeveer tussen 15 maart en 15 juli.</a:t>
            </a:r>
          </a:p>
          <a:p>
            <a:pPr lvl="1"/>
            <a:r>
              <a:rPr lang="nl-NL" dirty="0"/>
              <a:t>Moerasvogels en andere watervogels broeden meestal tussen 1 april en 15 augustus. </a:t>
            </a:r>
            <a:endParaRPr lang="nl-NL" dirty="0">
              <a:sym typeface="Wingdings" panose="05000000000000000000" pitchFamily="2" charset="2"/>
            </a:endParaRPr>
          </a:p>
          <a:p>
            <a:pPr marL="0" indent="0">
              <a:buNone/>
            </a:pPr>
            <a:endParaRPr lang="nl-NL" dirty="0">
              <a:sym typeface="Wingdings" panose="05000000000000000000" pitchFamily="2" charset="2"/>
            </a:endParaRPr>
          </a:p>
          <a:p>
            <a:endParaRPr lang="nl-NL" dirty="0"/>
          </a:p>
        </p:txBody>
      </p:sp>
    </p:spTree>
    <p:extLst>
      <p:ext uri="{BB962C8B-B14F-4D97-AF65-F5344CB8AC3E}">
        <p14:creationId xmlns:p14="http://schemas.microsoft.com/office/powerpoint/2010/main" val="295992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 7"/>
          <p:cNvGraphicFramePr>
            <a:graphicFrameLocks noGrp="1"/>
          </p:cNvGraphicFramePr>
          <p:nvPr>
            <p:extLst>
              <p:ext uri="{D42A27DB-BD31-4B8C-83A1-F6EECF244321}">
                <p14:modId xmlns:p14="http://schemas.microsoft.com/office/powerpoint/2010/main" val="311137387"/>
              </p:ext>
            </p:extLst>
          </p:nvPr>
        </p:nvGraphicFramePr>
        <p:xfrm>
          <a:off x="60384" y="1799903"/>
          <a:ext cx="9023232" cy="2656588"/>
        </p:xfrm>
        <a:graphic>
          <a:graphicData uri="http://schemas.openxmlformats.org/drawingml/2006/table">
            <a:tbl>
              <a:tblPr firstRow="1" bandRow="1">
                <a:tableStyleId>{5C22544A-7EE6-4342-B048-85BDC9FD1C3A}</a:tableStyleId>
              </a:tblPr>
              <a:tblGrid>
                <a:gridCol w="2255808">
                  <a:extLst>
                    <a:ext uri="{9D8B030D-6E8A-4147-A177-3AD203B41FA5}">
                      <a16:colId xmlns:a16="http://schemas.microsoft.com/office/drawing/2014/main" val="20000"/>
                    </a:ext>
                  </a:extLst>
                </a:gridCol>
                <a:gridCol w="2255808">
                  <a:extLst>
                    <a:ext uri="{9D8B030D-6E8A-4147-A177-3AD203B41FA5}">
                      <a16:colId xmlns:a16="http://schemas.microsoft.com/office/drawing/2014/main" val="20001"/>
                    </a:ext>
                  </a:extLst>
                </a:gridCol>
                <a:gridCol w="2255808">
                  <a:extLst>
                    <a:ext uri="{9D8B030D-6E8A-4147-A177-3AD203B41FA5}">
                      <a16:colId xmlns:a16="http://schemas.microsoft.com/office/drawing/2014/main" val="20002"/>
                    </a:ext>
                  </a:extLst>
                </a:gridCol>
                <a:gridCol w="2255808">
                  <a:extLst>
                    <a:ext uri="{9D8B030D-6E8A-4147-A177-3AD203B41FA5}">
                      <a16:colId xmlns:a16="http://schemas.microsoft.com/office/drawing/2014/main" val="20003"/>
                    </a:ext>
                  </a:extLst>
                </a:gridCol>
              </a:tblGrid>
              <a:tr h="414451">
                <a:tc>
                  <a:txBody>
                    <a:bodyPr/>
                    <a:lstStyle/>
                    <a:p>
                      <a:r>
                        <a:rPr lang="nl-NL" dirty="0"/>
                        <a:t>Blauwe pauw</a:t>
                      </a:r>
                    </a:p>
                  </a:txBody>
                  <a:tcPr/>
                </a:tc>
                <a:tc>
                  <a:txBody>
                    <a:bodyPr/>
                    <a:lstStyle/>
                    <a:p>
                      <a:r>
                        <a:rPr lang="nl-NL" dirty="0"/>
                        <a:t>Grasparkiet </a:t>
                      </a:r>
                    </a:p>
                  </a:txBody>
                  <a:tcPr/>
                </a:tc>
                <a:tc>
                  <a:txBody>
                    <a:bodyPr/>
                    <a:lstStyle/>
                    <a:p>
                      <a:r>
                        <a:rPr lang="nl-NL" dirty="0" err="1"/>
                        <a:t>Maderijneend</a:t>
                      </a:r>
                      <a:r>
                        <a:rPr lang="nl-NL" dirty="0"/>
                        <a:t> </a:t>
                      </a:r>
                    </a:p>
                  </a:txBody>
                  <a:tcPr/>
                </a:tc>
                <a:tc>
                  <a:txBody>
                    <a:bodyPr/>
                    <a:lstStyle/>
                    <a:p>
                      <a:r>
                        <a:rPr lang="nl-NL" dirty="0"/>
                        <a:t>Barnevelder </a:t>
                      </a:r>
                    </a:p>
                  </a:txBody>
                  <a:tcPr/>
                </a:tc>
                <a:extLst>
                  <a:ext uri="{0D108BD9-81ED-4DB2-BD59-A6C34878D82A}">
                    <a16:rowId xmlns:a16="http://schemas.microsoft.com/office/drawing/2014/main" val="10000"/>
                  </a:ext>
                </a:extLst>
              </a:tr>
              <a:tr h="2242137">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1"/>
                  </a:ext>
                </a:extLst>
              </a:tr>
            </a:tbl>
          </a:graphicData>
        </a:graphic>
      </p:graphicFrame>
      <p:pic>
        <p:nvPicPr>
          <p:cNvPr id="7" name="Picture 2" descr="Afbeeldingsresultaten voor madarijne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831" y="2360317"/>
            <a:ext cx="1931342" cy="144850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t>Herkennen man/vrouw</a:t>
            </a:r>
          </a:p>
        </p:txBody>
      </p:sp>
      <p:sp>
        <p:nvSpPr>
          <p:cNvPr id="13" name="Tijdelijke aanduiding voor inhoud 12"/>
          <p:cNvSpPr>
            <a:spLocks noGrp="1"/>
          </p:cNvSpPr>
          <p:nvPr>
            <p:ph idx="1"/>
          </p:nvPr>
        </p:nvSpPr>
        <p:spPr>
          <a:xfrm>
            <a:off x="628650" y="4709336"/>
            <a:ext cx="7241186" cy="1728458"/>
          </a:xfrm>
        </p:spPr>
        <p:txBody>
          <a:bodyPr>
            <a:normAutofit/>
          </a:bodyPr>
          <a:lstStyle/>
          <a:p>
            <a:r>
              <a:rPr lang="nl-NL" dirty="0"/>
              <a:t>Conclusie? </a:t>
            </a:r>
          </a:p>
          <a:p>
            <a:pPr lvl="1"/>
            <a:r>
              <a:rPr lang="nl-NL" dirty="0"/>
              <a:t>Man is mooier. Maar waarom? </a:t>
            </a:r>
          </a:p>
          <a:p>
            <a:r>
              <a:rPr lang="nl-NL" dirty="0"/>
              <a:t>Let op! Geld niet bij alle vogels! </a:t>
            </a:r>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4" y="2360317"/>
            <a:ext cx="2047680" cy="1535760"/>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2506" y="2360317"/>
            <a:ext cx="2047680" cy="1535760"/>
          </a:xfrm>
          <a:prstGeom prst="rect">
            <a:avLst/>
          </a:prstGeom>
        </p:spPr>
      </p:pic>
      <p:pic>
        <p:nvPicPr>
          <p:cNvPr id="12" name="Afbeelding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0407" y="2331898"/>
            <a:ext cx="2083209" cy="1592598"/>
          </a:xfrm>
          <a:prstGeom prst="rect">
            <a:avLst/>
          </a:prstGeom>
        </p:spPr>
      </p:pic>
    </p:spTree>
    <p:extLst>
      <p:ext uri="{BB962C8B-B14F-4D97-AF65-F5344CB8AC3E}">
        <p14:creationId xmlns:p14="http://schemas.microsoft.com/office/powerpoint/2010/main" val="242425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Algemeen: benamingen</a:t>
            </a:r>
          </a:p>
        </p:txBody>
      </p:sp>
      <p:sp>
        <p:nvSpPr>
          <p:cNvPr id="3" name="Tijdelijke aanduiding voor inhoud 2"/>
          <p:cNvSpPr>
            <a:spLocks noGrp="1"/>
          </p:cNvSpPr>
          <p:nvPr>
            <p:ph idx="1"/>
          </p:nvPr>
        </p:nvSpPr>
        <p:spPr/>
        <p:txBody>
          <a:bodyPr>
            <a:normAutofit fontScale="85000" lnSpcReduction="20000"/>
          </a:bodyPr>
          <a:lstStyle/>
          <a:p>
            <a:r>
              <a:rPr lang="nl-NL" dirty="0"/>
              <a:t> Jonge vogel: Kuiken</a:t>
            </a:r>
          </a:p>
          <a:p>
            <a:r>
              <a:rPr lang="nl-NL" dirty="0"/>
              <a:t> Kip man: Haan </a:t>
            </a:r>
          </a:p>
          <a:p>
            <a:r>
              <a:rPr lang="nl-NL" dirty="0"/>
              <a:t> Kip vrouw: Hen</a:t>
            </a:r>
          </a:p>
          <a:p>
            <a:r>
              <a:rPr lang="nl-NL" dirty="0"/>
              <a:t> Eend man: woerd</a:t>
            </a:r>
          </a:p>
          <a:p>
            <a:r>
              <a:rPr lang="nl-NL" dirty="0"/>
              <a:t> Eend vrouw: eendje</a:t>
            </a:r>
          </a:p>
          <a:p>
            <a:r>
              <a:rPr lang="nl-NL" dirty="0"/>
              <a:t> Gans man: Gent </a:t>
            </a:r>
          </a:p>
          <a:p>
            <a:r>
              <a:rPr lang="nl-NL" dirty="0"/>
              <a:t> Gans vrouw: Gans</a:t>
            </a:r>
          </a:p>
          <a:p>
            <a:r>
              <a:rPr lang="nl-NL" dirty="0"/>
              <a:t> Volière man: vogel (geen benaming)</a:t>
            </a:r>
          </a:p>
          <a:p>
            <a:r>
              <a:rPr lang="nl-NL" dirty="0"/>
              <a:t> Volière vrouw: pop</a:t>
            </a:r>
          </a:p>
          <a:p>
            <a:endParaRPr lang="nl-NL" dirty="0"/>
          </a:p>
          <a:p>
            <a:endParaRPr lang="nl-NL" dirty="0"/>
          </a:p>
        </p:txBody>
      </p:sp>
    </p:spTree>
    <p:extLst>
      <p:ext uri="{BB962C8B-B14F-4D97-AF65-F5344CB8AC3E}">
        <p14:creationId xmlns:p14="http://schemas.microsoft.com/office/powerpoint/2010/main" val="258275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Paarvorming </a:t>
            </a:r>
          </a:p>
        </p:txBody>
      </p:sp>
      <p:sp>
        <p:nvSpPr>
          <p:cNvPr id="3" name="Tijdelijke aanduiding voor inhoud 2"/>
          <p:cNvSpPr>
            <a:spLocks noGrp="1"/>
          </p:cNvSpPr>
          <p:nvPr>
            <p:ph idx="1"/>
          </p:nvPr>
        </p:nvSpPr>
        <p:spPr/>
        <p:txBody>
          <a:bodyPr>
            <a:normAutofit/>
          </a:bodyPr>
          <a:lstStyle/>
          <a:p>
            <a:r>
              <a:rPr lang="nl-NL" dirty="0"/>
              <a:t> Ganzen, zwanen, </a:t>
            </a:r>
            <a:r>
              <a:rPr lang="nl-NL" dirty="0" err="1"/>
              <a:t>siereenden</a:t>
            </a:r>
            <a:r>
              <a:rPr lang="nl-NL" dirty="0">
                <a:sym typeface="Wingdings" pitchFamily="2" charset="2"/>
              </a:rPr>
              <a:t> </a:t>
            </a:r>
            <a:r>
              <a:rPr lang="nl-NL" dirty="0"/>
              <a:t>Monogaam</a:t>
            </a:r>
          </a:p>
          <a:p>
            <a:r>
              <a:rPr lang="nl-NL" dirty="0"/>
              <a:t> Andere eenden tot aan 1</a:t>
            </a:r>
            <a:r>
              <a:rPr lang="nl-NL" baseline="30000" dirty="0"/>
              <a:t>e</a:t>
            </a:r>
            <a:r>
              <a:rPr lang="nl-NL" dirty="0"/>
              <a:t> ei.</a:t>
            </a:r>
          </a:p>
          <a:p>
            <a:r>
              <a:rPr lang="nl-NL" dirty="0"/>
              <a:t> Tamme rassen </a:t>
            </a:r>
            <a:r>
              <a:rPr lang="nl-NL" dirty="0">
                <a:sym typeface="Wingdings" pitchFamily="2" charset="2"/>
              </a:rPr>
              <a:t> </a:t>
            </a:r>
            <a:r>
              <a:rPr lang="nl-NL" dirty="0"/>
              <a:t>Polygaam</a:t>
            </a:r>
          </a:p>
          <a:p>
            <a:r>
              <a:rPr lang="nl-NL" dirty="0"/>
              <a:t> Volièrevogels </a:t>
            </a:r>
            <a:r>
              <a:rPr lang="nl-NL" dirty="0">
                <a:sym typeface="Wingdings" panose="05000000000000000000" pitchFamily="2" charset="2"/>
              </a:rPr>
              <a:t> </a:t>
            </a:r>
            <a:r>
              <a:rPr lang="nl-NL" dirty="0"/>
              <a:t>Polygaam/ Monogaam</a:t>
            </a:r>
            <a:endParaRPr lang="nl-NL" dirty="0">
              <a:sym typeface="Wingdings" panose="05000000000000000000" pitchFamily="2" charset="2"/>
            </a:endParaRPr>
          </a:p>
          <a:p>
            <a:r>
              <a:rPr lang="nl-NL" u="sng" dirty="0"/>
              <a:t> Hoenders</a:t>
            </a:r>
            <a:r>
              <a:rPr lang="nl-NL" dirty="0"/>
              <a:t> </a:t>
            </a:r>
            <a:r>
              <a:rPr lang="nl-NL" dirty="0">
                <a:sym typeface="Wingdings" panose="05000000000000000000" pitchFamily="2" charset="2"/>
              </a:rPr>
              <a:t> </a:t>
            </a:r>
            <a:r>
              <a:rPr lang="nl-NL" dirty="0"/>
              <a:t>Polygaam</a:t>
            </a:r>
          </a:p>
          <a:p>
            <a:r>
              <a:rPr lang="nl-NL" u="sng" dirty="0"/>
              <a:t> Sierhoenders &amp; fazanten </a:t>
            </a:r>
            <a:r>
              <a:rPr lang="nl-NL" u="sng" dirty="0">
                <a:sym typeface="Wingdings" panose="05000000000000000000" pitchFamily="2" charset="2"/>
              </a:rPr>
              <a:t> </a:t>
            </a:r>
            <a:r>
              <a:rPr lang="nl-NL" dirty="0"/>
              <a:t>Polygaam</a:t>
            </a:r>
          </a:p>
          <a:p>
            <a:endParaRPr lang="nl-NL" dirty="0">
              <a:sym typeface="Wingdings" panose="05000000000000000000" pitchFamily="2" charset="2"/>
            </a:endParaRPr>
          </a:p>
          <a:p>
            <a:endParaRPr lang="nl-NL" dirty="0"/>
          </a:p>
          <a:p>
            <a:endParaRPr lang="nl-NL" dirty="0"/>
          </a:p>
        </p:txBody>
      </p:sp>
    </p:spTree>
    <p:extLst>
      <p:ext uri="{BB962C8B-B14F-4D97-AF65-F5344CB8AC3E}">
        <p14:creationId xmlns:p14="http://schemas.microsoft.com/office/powerpoint/2010/main" val="2723549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Balts(-gedrag) </a:t>
            </a:r>
          </a:p>
        </p:txBody>
      </p:sp>
      <p:sp>
        <p:nvSpPr>
          <p:cNvPr id="3" name="Tijdelijke aanduiding voor inhoud 2"/>
          <p:cNvSpPr>
            <a:spLocks noGrp="1"/>
          </p:cNvSpPr>
          <p:nvPr>
            <p:ph idx="1"/>
          </p:nvPr>
        </p:nvSpPr>
        <p:spPr/>
        <p:txBody>
          <a:bodyPr>
            <a:normAutofit fontScale="77500" lnSpcReduction="20000"/>
          </a:bodyPr>
          <a:lstStyle/>
          <a:p>
            <a:r>
              <a:rPr lang="nl-NL" dirty="0"/>
              <a:t> Paartijd van vogel wordt balts genoemd</a:t>
            </a:r>
          </a:p>
          <a:p>
            <a:r>
              <a:rPr lang="nl-NL" dirty="0"/>
              <a:t> Zonder balts geen voortplanting! </a:t>
            </a:r>
          </a:p>
          <a:p>
            <a:r>
              <a:rPr lang="nl-NL" dirty="0"/>
              <a:t> Functie: 	</a:t>
            </a:r>
          </a:p>
          <a:p>
            <a:pPr lvl="1"/>
            <a:r>
              <a:rPr lang="nl-NL" dirty="0"/>
              <a:t>Vrouwtjes laten zien dat ze klaar zijn voor een paring </a:t>
            </a:r>
          </a:p>
          <a:p>
            <a:pPr lvl="1"/>
            <a:r>
              <a:rPr lang="nl-NL" dirty="0"/>
              <a:t>Mannetjes tonen aan dat ze fit zijn en goede partners zijn </a:t>
            </a:r>
            <a:r>
              <a:rPr lang="nl-NL" dirty="0">
                <a:sym typeface="Wingdings" panose="05000000000000000000" pitchFamily="2" charset="2"/>
              </a:rPr>
              <a:t> </a:t>
            </a:r>
            <a:r>
              <a:rPr lang="nl-NL" dirty="0"/>
              <a:t>Sterkste/mooiste wint. </a:t>
            </a:r>
          </a:p>
          <a:p>
            <a:pPr lvl="2"/>
            <a:r>
              <a:rPr lang="nl-NL" dirty="0"/>
              <a:t>Partners aan te trekken door te pronken met uiterlijke kenmerken, showgedrag, geschenken, roepen of zingen (elke vogel heeft zijn eigen manier).</a:t>
            </a:r>
          </a:p>
          <a:p>
            <a:pPr lvl="2"/>
            <a:r>
              <a:rPr lang="nl-NL" dirty="0"/>
              <a:t>De juiste soort vogels aan te trekken. Ze reageren niet op andere soort baltsgedrag. </a:t>
            </a:r>
          </a:p>
          <a:p>
            <a:pPr lvl="2"/>
            <a:r>
              <a:rPr lang="nl-NL" dirty="0"/>
              <a:t>Over te halen tot paring </a:t>
            </a:r>
            <a:r>
              <a:rPr lang="nl-NL" dirty="0">
                <a:sym typeface="Wingdings" panose="05000000000000000000" pitchFamily="2" charset="2"/>
              </a:rPr>
              <a:t> seksuele motivatie neemt toe</a:t>
            </a:r>
          </a:p>
          <a:p>
            <a:pPr lvl="2"/>
            <a:r>
              <a:rPr lang="nl-NL" dirty="0"/>
              <a:t>Balts zorgt voor minder agressie tussen partners</a:t>
            </a:r>
          </a:p>
          <a:p>
            <a:pPr lvl="2"/>
            <a:r>
              <a:rPr lang="nl-NL" dirty="0"/>
              <a:t>Plek van baltsgedrag noemen we “lek”</a:t>
            </a:r>
          </a:p>
          <a:p>
            <a:endParaRPr lang="nl-NL" b="1" dirty="0"/>
          </a:p>
          <a:p>
            <a:endParaRPr lang="nl-NL" dirty="0"/>
          </a:p>
        </p:txBody>
      </p:sp>
    </p:spTree>
    <p:extLst>
      <p:ext uri="{BB962C8B-B14F-4D97-AF65-F5344CB8AC3E}">
        <p14:creationId xmlns:p14="http://schemas.microsoft.com/office/powerpoint/2010/main" val="375643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Filmpjes baltsgedrag </a:t>
            </a:r>
          </a:p>
        </p:txBody>
      </p:sp>
      <p:sp>
        <p:nvSpPr>
          <p:cNvPr id="3" name="Tijdelijke aanduiding voor inhoud 2"/>
          <p:cNvSpPr>
            <a:spLocks noGrp="1"/>
          </p:cNvSpPr>
          <p:nvPr>
            <p:ph idx="1"/>
          </p:nvPr>
        </p:nvSpPr>
        <p:spPr/>
        <p:txBody>
          <a:bodyPr/>
          <a:lstStyle/>
          <a:p>
            <a:r>
              <a:rPr lang="nl-NL" dirty="0"/>
              <a:t> </a:t>
            </a:r>
            <a:r>
              <a:rPr lang="nl-NL" dirty="0">
                <a:hlinkClick r:id="rId2"/>
              </a:rPr>
              <a:t>Futen </a:t>
            </a:r>
            <a:endParaRPr lang="nl-NL" dirty="0"/>
          </a:p>
          <a:p>
            <a:r>
              <a:rPr lang="nl-NL" dirty="0"/>
              <a:t> </a:t>
            </a:r>
            <a:r>
              <a:rPr lang="nl-NL" dirty="0">
                <a:hlinkClick r:id="rId3"/>
              </a:rPr>
              <a:t>Pauwen </a:t>
            </a:r>
            <a:endParaRPr lang="nl-NL" dirty="0"/>
          </a:p>
          <a:p>
            <a:r>
              <a:rPr lang="nl-NL" dirty="0"/>
              <a:t> </a:t>
            </a:r>
            <a:r>
              <a:rPr lang="nl-NL" dirty="0">
                <a:hlinkClick r:id="rId4"/>
              </a:rPr>
              <a:t>Kalkoen</a:t>
            </a:r>
            <a:r>
              <a:rPr lang="nl-NL" dirty="0"/>
              <a:t> </a:t>
            </a:r>
          </a:p>
          <a:p>
            <a:r>
              <a:rPr lang="nl-NL" dirty="0"/>
              <a:t> </a:t>
            </a:r>
            <a:r>
              <a:rPr lang="nl-NL" dirty="0">
                <a:hlinkClick r:id="rId5"/>
              </a:rPr>
              <a:t>Patrijs</a:t>
            </a:r>
            <a:r>
              <a:rPr lang="nl-NL" dirty="0"/>
              <a:t> </a:t>
            </a:r>
          </a:p>
        </p:txBody>
      </p:sp>
    </p:spTree>
    <p:extLst>
      <p:ext uri="{BB962C8B-B14F-4D97-AF65-F5344CB8AC3E}">
        <p14:creationId xmlns:p14="http://schemas.microsoft.com/office/powerpoint/2010/main" val="2055072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Paring </a:t>
            </a:r>
          </a:p>
        </p:txBody>
      </p:sp>
      <p:sp>
        <p:nvSpPr>
          <p:cNvPr id="3" name="Tijdelijke aanduiding voor inhoud 2"/>
          <p:cNvSpPr>
            <a:spLocks noGrp="1"/>
          </p:cNvSpPr>
          <p:nvPr>
            <p:ph idx="1"/>
          </p:nvPr>
        </p:nvSpPr>
        <p:spPr/>
        <p:txBody>
          <a:bodyPr/>
          <a:lstStyle/>
          <a:p>
            <a:r>
              <a:rPr lang="nl-NL" dirty="0"/>
              <a:t>Geen uitwendige voortplantingsorgaan</a:t>
            </a:r>
          </a:p>
          <a:p>
            <a:r>
              <a:rPr lang="nl-NL" dirty="0"/>
              <a:t>Vrouw en man hebben een cloaca </a:t>
            </a:r>
          </a:p>
          <a:p>
            <a:r>
              <a:rPr lang="nl-NL" dirty="0"/>
              <a:t>Watervogels in het water, Penis is lang, links gedraaid </a:t>
            </a:r>
          </a:p>
          <a:p>
            <a:r>
              <a:rPr lang="nl-NL" dirty="0"/>
              <a:t> Andere vogels: cloaca-wrijving </a:t>
            </a:r>
          </a:p>
          <a:p>
            <a:endParaRPr lang="nl-NL" dirty="0"/>
          </a:p>
          <a:p>
            <a:endParaRPr lang="nl-NL" dirty="0"/>
          </a:p>
        </p:txBody>
      </p:sp>
      <p:pic>
        <p:nvPicPr>
          <p:cNvPr id="4" name="Picture 2" descr="SEXEN ZW1"/>
          <p:cNvPicPr>
            <a:picLocks noChangeAspect="1" noChangeArrowheads="1"/>
          </p:cNvPicPr>
          <p:nvPr/>
        </p:nvPicPr>
        <p:blipFill>
          <a:blip r:embed="rId3" cstate="print"/>
          <a:srcRect r="288" b="50287"/>
          <a:stretch>
            <a:fillRect/>
          </a:stretch>
        </p:blipFill>
        <p:spPr bwMode="auto">
          <a:xfrm>
            <a:off x="2938072" y="4183583"/>
            <a:ext cx="3043125" cy="1677902"/>
          </a:xfrm>
          <a:prstGeom prst="rect">
            <a:avLst/>
          </a:prstGeom>
          <a:noFill/>
          <a:ln w="9525">
            <a:noFill/>
            <a:miter lim="800000"/>
            <a:headEnd/>
            <a:tailEnd/>
          </a:ln>
        </p:spPr>
      </p:pic>
      <p:pic>
        <p:nvPicPr>
          <p:cNvPr id="5" name="Picture 3" descr="SEXEN ZW3"/>
          <p:cNvPicPr>
            <a:picLocks noChangeAspect="1" noChangeArrowheads="1"/>
          </p:cNvPicPr>
          <p:nvPr/>
        </p:nvPicPr>
        <p:blipFill>
          <a:blip r:embed="rId4" cstate="print"/>
          <a:srcRect b="50287"/>
          <a:stretch>
            <a:fillRect/>
          </a:stretch>
        </p:blipFill>
        <p:spPr bwMode="auto">
          <a:xfrm>
            <a:off x="6275516" y="4183583"/>
            <a:ext cx="3051932" cy="1677902"/>
          </a:xfrm>
          <a:prstGeom prst="rect">
            <a:avLst/>
          </a:prstGeom>
          <a:noFill/>
          <a:ln w="9525">
            <a:noFill/>
            <a:miter lim="800000"/>
            <a:headEnd/>
            <a:tailEnd/>
          </a:ln>
        </p:spPr>
      </p:pic>
    </p:spTree>
    <p:extLst>
      <p:ext uri="{BB962C8B-B14F-4D97-AF65-F5344CB8AC3E}">
        <p14:creationId xmlns:p14="http://schemas.microsoft.com/office/powerpoint/2010/main" val="406649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les</a:t>
            </a:r>
          </a:p>
        </p:txBody>
      </p:sp>
      <p:sp>
        <p:nvSpPr>
          <p:cNvPr id="3" name="Tijdelijke aanduiding voor inhoud 2"/>
          <p:cNvSpPr>
            <a:spLocks noGrp="1"/>
          </p:cNvSpPr>
          <p:nvPr>
            <p:ph idx="1"/>
          </p:nvPr>
        </p:nvSpPr>
        <p:spPr/>
        <p:txBody>
          <a:bodyPr>
            <a:normAutofit/>
          </a:bodyPr>
          <a:lstStyle/>
          <a:p>
            <a:r>
              <a:rPr lang="nl-NL" dirty="0"/>
              <a:t> Test je kennis </a:t>
            </a:r>
          </a:p>
          <a:p>
            <a:r>
              <a:rPr lang="nl-NL" dirty="0"/>
              <a:t> Theorie </a:t>
            </a:r>
          </a:p>
          <a:p>
            <a:r>
              <a:rPr lang="nl-NL" dirty="0"/>
              <a:t> Opdrachten werkblad </a:t>
            </a:r>
          </a:p>
          <a:p>
            <a:r>
              <a:rPr lang="nl-NL" dirty="0"/>
              <a:t> Opdracht vogels </a:t>
            </a:r>
          </a:p>
        </p:txBody>
      </p:sp>
    </p:spTree>
    <p:extLst>
      <p:ext uri="{BB962C8B-B14F-4D97-AF65-F5344CB8AC3E}">
        <p14:creationId xmlns:p14="http://schemas.microsoft.com/office/powerpoint/2010/main" val="24664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Van paring tot ei</a:t>
            </a:r>
          </a:p>
        </p:txBody>
      </p:sp>
      <p:sp>
        <p:nvSpPr>
          <p:cNvPr id="3" name="Tijdelijke aanduiding voor inhoud 2"/>
          <p:cNvSpPr>
            <a:spLocks noGrp="1"/>
          </p:cNvSpPr>
          <p:nvPr>
            <p:ph idx="1"/>
          </p:nvPr>
        </p:nvSpPr>
        <p:spPr/>
        <p:txBody>
          <a:bodyPr>
            <a:normAutofit fontScale="85000" lnSpcReduction="10000"/>
          </a:bodyPr>
          <a:lstStyle/>
          <a:p>
            <a:r>
              <a:rPr lang="nl-NL" dirty="0"/>
              <a:t> Bevruchting in de eileider</a:t>
            </a:r>
          </a:p>
          <a:p>
            <a:r>
              <a:rPr lang="nl-NL" dirty="0"/>
              <a:t> Dooier is een eicel met reservevoedsel</a:t>
            </a:r>
          </a:p>
          <a:p>
            <a:r>
              <a:rPr lang="nl-NL" dirty="0"/>
              <a:t> Onderweg wordt het “ingepakt”</a:t>
            </a:r>
          </a:p>
          <a:p>
            <a:r>
              <a:rPr lang="nl-NL" dirty="0"/>
              <a:t> passeren van de eileider </a:t>
            </a:r>
            <a:r>
              <a:rPr lang="nl-NL" dirty="0">
                <a:sym typeface="Wingdings" panose="05000000000000000000" pitchFamily="2" charset="2"/>
              </a:rPr>
              <a:t> ei wordt omgeven door eiwit, twee vliezen en de beschermde schaal. </a:t>
            </a:r>
          </a:p>
          <a:p>
            <a:r>
              <a:rPr lang="nl-NL" dirty="0">
                <a:sym typeface="Wingdings" panose="05000000000000000000" pitchFamily="2" charset="2"/>
              </a:rPr>
              <a:t> Einde van de eileider -&gt; pigment. </a:t>
            </a:r>
          </a:p>
          <a:p>
            <a:r>
              <a:rPr lang="nl-NL" dirty="0">
                <a:sym typeface="Wingdings" panose="05000000000000000000" pitchFamily="2" charset="2"/>
              </a:rPr>
              <a:t> Kalk wordt onttrokken uit het skelet van de vogel  daarom kalk bijgeven </a:t>
            </a:r>
          </a:p>
          <a:p>
            <a:r>
              <a:rPr lang="nl-NL" dirty="0">
                <a:sym typeface="Wingdings" panose="05000000000000000000" pitchFamily="2" charset="2"/>
              </a:rPr>
              <a:t> Voorkant wordt puntig en de achterkant blijft stomp</a:t>
            </a:r>
            <a:endParaRPr lang="nl-NL" dirty="0"/>
          </a:p>
        </p:txBody>
      </p:sp>
    </p:spTree>
    <p:extLst>
      <p:ext uri="{BB962C8B-B14F-4D97-AF65-F5344CB8AC3E}">
        <p14:creationId xmlns:p14="http://schemas.microsoft.com/office/powerpoint/2010/main" val="285160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Vorming eieren</a:t>
            </a:r>
          </a:p>
        </p:txBody>
      </p:sp>
      <p:sp>
        <p:nvSpPr>
          <p:cNvPr id="3" name="Tijdelijke aanduiding voor inhoud 2"/>
          <p:cNvSpPr>
            <a:spLocks noGrp="1"/>
          </p:cNvSpPr>
          <p:nvPr>
            <p:ph idx="1"/>
          </p:nvPr>
        </p:nvSpPr>
        <p:spPr/>
        <p:txBody>
          <a:bodyPr>
            <a:normAutofit fontScale="92500" lnSpcReduction="20000"/>
          </a:bodyPr>
          <a:lstStyle/>
          <a:p>
            <a:r>
              <a:rPr lang="nl-NL" dirty="0"/>
              <a:t> 25 uur voor 1 ei</a:t>
            </a:r>
          </a:p>
          <a:p>
            <a:r>
              <a:rPr lang="nl-NL" dirty="0"/>
              <a:t> Vorming eischaal 21 uur</a:t>
            </a:r>
          </a:p>
          <a:p>
            <a:r>
              <a:rPr lang="nl-NL" dirty="0"/>
              <a:t> Kleur  </a:t>
            </a:r>
          </a:p>
          <a:p>
            <a:r>
              <a:rPr lang="nl-NL" dirty="0"/>
              <a:t> Eigeel en eiwit is voeding voor de kuiken</a:t>
            </a:r>
          </a:p>
          <a:p>
            <a:r>
              <a:rPr lang="nl-NL" dirty="0"/>
              <a:t> Vliezen en schaal houden ziekte buiten </a:t>
            </a:r>
          </a:p>
          <a:p>
            <a:r>
              <a:rPr lang="nl-NL" dirty="0"/>
              <a:t> Eiwit bevat bacterie dodende stof</a:t>
            </a:r>
          </a:p>
          <a:p>
            <a:r>
              <a:rPr lang="nl-NL" dirty="0"/>
              <a:t> Schaal bevat tienduizenden luchtgaatjes</a:t>
            </a:r>
          </a:p>
          <a:p>
            <a:r>
              <a:rPr lang="nl-NL" dirty="0"/>
              <a:t> Vogel wacht (meestal) met broeden tot alle eieren gelegd zijn </a:t>
            </a:r>
          </a:p>
        </p:txBody>
      </p:sp>
    </p:spTree>
    <p:extLst>
      <p:ext uri="{BB962C8B-B14F-4D97-AF65-F5344CB8AC3E}">
        <p14:creationId xmlns:p14="http://schemas.microsoft.com/office/powerpoint/2010/main" val="183771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Eivormen </a:t>
            </a:r>
          </a:p>
        </p:txBody>
      </p:sp>
      <p:sp>
        <p:nvSpPr>
          <p:cNvPr id="3" name="Tijdelijke aanduiding voor inhoud 2"/>
          <p:cNvSpPr>
            <a:spLocks noGrp="1"/>
          </p:cNvSpPr>
          <p:nvPr>
            <p:ph idx="1"/>
          </p:nvPr>
        </p:nvSpPr>
        <p:spPr/>
        <p:txBody>
          <a:bodyPr/>
          <a:lstStyle/>
          <a:p>
            <a:pPr lvl="0"/>
            <a:r>
              <a:rPr lang="nl-NL" dirty="0"/>
              <a:t> Elliptisch, </a:t>
            </a:r>
          </a:p>
          <a:p>
            <a:pPr lvl="0"/>
            <a:r>
              <a:rPr lang="nl-NL" dirty="0"/>
              <a:t> Ovaal, </a:t>
            </a:r>
          </a:p>
          <a:p>
            <a:pPr lvl="0"/>
            <a:r>
              <a:rPr lang="nl-NL" dirty="0"/>
              <a:t> Puntig ovaal, </a:t>
            </a:r>
          </a:p>
          <a:p>
            <a:pPr lvl="0"/>
            <a:r>
              <a:rPr lang="en-US" dirty="0"/>
              <a:t> </a:t>
            </a:r>
            <a:r>
              <a:rPr lang="en-US" dirty="0" err="1"/>
              <a:t>Tol</a:t>
            </a:r>
            <a:r>
              <a:rPr lang="en-US" dirty="0"/>
              <a:t>- of </a:t>
            </a:r>
            <a:r>
              <a:rPr lang="en-US" dirty="0" err="1"/>
              <a:t>peervormig</a:t>
            </a:r>
            <a:r>
              <a:rPr lang="en-US" dirty="0"/>
              <a:t>. </a:t>
            </a:r>
            <a:endParaRPr lang="nl-NL" dirty="0"/>
          </a:p>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861" y="-27458"/>
            <a:ext cx="2290863" cy="1718147"/>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860" y="1690689"/>
            <a:ext cx="2303139" cy="1727354"/>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0860" y="3408837"/>
            <a:ext cx="2303140" cy="1727356"/>
          </a:xfrm>
          <a:prstGeom prst="rect">
            <a:avLst/>
          </a:prstGeom>
        </p:spPr>
      </p:pic>
      <p:pic>
        <p:nvPicPr>
          <p:cNvPr id="7" name="Afbeelding 6"/>
          <p:cNvPicPr>
            <a:picLocks noChangeAspect="1"/>
          </p:cNvPicPr>
          <p:nvPr/>
        </p:nvPicPr>
        <p:blipFill rotWithShape="1">
          <a:blip r:embed="rId6">
            <a:extLst>
              <a:ext uri="{28A0092B-C50C-407E-A947-70E740481C1C}">
                <a14:useLocalDpi xmlns:a14="http://schemas.microsoft.com/office/drawing/2010/main" val="0"/>
              </a:ext>
            </a:extLst>
          </a:blip>
          <a:srcRect l="21737" t="19808" r="25586" b="13927"/>
          <a:stretch/>
        </p:blipFill>
        <p:spPr>
          <a:xfrm>
            <a:off x="6840860" y="4978164"/>
            <a:ext cx="2290864" cy="1879836"/>
          </a:xfrm>
          <a:prstGeom prst="rect">
            <a:avLst/>
          </a:prstGeom>
        </p:spPr>
      </p:pic>
    </p:spTree>
    <p:extLst>
      <p:ext uri="{BB962C8B-B14F-4D97-AF65-F5344CB8AC3E}">
        <p14:creationId xmlns:p14="http://schemas.microsoft.com/office/powerpoint/2010/main" val="71194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ei</a:t>
            </a:r>
          </a:p>
        </p:txBody>
      </p:sp>
      <p:pic>
        <p:nvPicPr>
          <p:cNvPr id="4" name="Picture 7" descr="Anatomie van een hardschalig ei"/>
          <p:cNvPicPr>
            <a:picLocks noChangeAspect="1" noChangeArrowheads="1"/>
          </p:cNvPicPr>
          <p:nvPr/>
        </p:nvPicPr>
        <p:blipFill rotWithShape="1">
          <a:blip r:embed="rId2">
            <a:extLst>
              <a:ext uri="{28A0092B-C50C-407E-A947-70E740481C1C}">
                <a14:useLocalDpi xmlns:a14="http://schemas.microsoft.com/office/drawing/2010/main" val="0"/>
              </a:ext>
            </a:extLst>
          </a:blip>
          <a:srcRect l="7712"/>
          <a:stretch/>
        </p:blipFill>
        <p:spPr bwMode="auto">
          <a:xfrm rot="5400000">
            <a:off x="-539304" y="1281944"/>
            <a:ext cx="6168593" cy="624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5597067" y="224404"/>
            <a:ext cx="4123426"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l-NL" altLang="nl-NL" sz="2800" dirty="0"/>
              <a:t>1. Kalkschaal</a:t>
            </a:r>
            <a:br>
              <a:rPr lang="nl-NL" altLang="nl-NL" sz="2800" dirty="0"/>
            </a:br>
            <a:r>
              <a:rPr lang="nl-NL" altLang="nl-NL" sz="2800" dirty="0"/>
              <a:t>2. Schaalvlies</a:t>
            </a:r>
            <a:br>
              <a:rPr lang="nl-NL" altLang="nl-NL" sz="2800" dirty="0"/>
            </a:br>
            <a:r>
              <a:rPr lang="nl-NL" altLang="nl-NL" sz="2800" dirty="0"/>
              <a:t>3. Binnenste schaalvlies</a:t>
            </a:r>
            <a:br>
              <a:rPr lang="nl-NL" altLang="nl-NL" sz="2800" dirty="0"/>
            </a:br>
            <a:r>
              <a:rPr lang="nl-NL" altLang="nl-NL" sz="2800" dirty="0"/>
              <a:t>4. Hagelsnoer</a:t>
            </a:r>
            <a:br>
              <a:rPr lang="nl-NL" altLang="nl-NL" sz="2800" dirty="0"/>
            </a:br>
            <a:r>
              <a:rPr lang="nl-NL" altLang="nl-NL" sz="2800" dirty="0"/>
              <a:t>5. Buitenste eiwit</a:t>
            </a:r>
            <a:br>
              <a:rPr lang="nl-NL" altLang="nl-NL" sz="2800" dirty="0"/>
            </a:br>
            <a:r>
              <a:rPr lang="nl-NL" altLang="nl-NL" sz="2800" dirty="0"/>
              <a:t>6. Middelste eiwit</a:t>
            </a:r>
            <a:br>
              <a:rPr lang="nl-NL" altLang="nl-NL" sz="2800" dirty="0"/>
            </a:br>
            <a:r>
              <a:rPr lang="nl-NL" altLang="nl-NL" sz="2800" dirty="0"/>
              <a:t>7. Dooiervlies</a:t>
            </a:r>
            <a:br>
              <a:rPr lang="nl-NL" altLang="nl-NL" sz="2800" dirty="0"/>
            </a:br>
            <a:r>
              <a:rPr lang="nl-NL" altLang="nl-NL" sz="2800" dirty="0"/>
              <a:t>8. Dooier</a:t>
            </a:r>
            <a:br>
              <a:rPr lang="nl-NL" altLang="nl-NL" sz="2800" dirty="0"/>
            </a:br>
            <a:r>
              <a:rPr lang="nl-NL" altLang="nl-NL" sz="2800" dirty="0"/>
              <a:t>9. Kiemvlek (of vormingsdooier)</a:t>
            </a:r>
            <a:br>
              <a:rPr lang="nl-NL" altLang="nl-NL" sz="2800" dirty="0"/>
            </a:br>
            <a:r>
              <a:rPr lang="nl-NL" altLang="nl-NL" sz="2800" dirty="0"/>
              <a:t>10. Donkere eigeel</a:t>
            </a:r>
            <a:br>
              <a:rPr lang="nl-NL" altLang="nl-NL" sz="2800" dirty="0"/>
            </a:br>
            <a:r>
              <a:rPr lang="nl-NL" altLang="nl-NL" sz="2800" dirty="0"/>
              <a:t>11. Klare eigeel</a:t>
            </a:r>
            <a:br>
              <a:rPr lang="nl-NL" altLang="nl-NL" sz="2800" dirty="0"/>
            </a:br>
            <a:r>
              <a:rPr lang="nl-NL" altLang="nl-NL" sz="2800" dirty="0"/>
              <a:t>12. Binnenste eiwit</a:t>
            </a:r>
            <a:br>
              <a:rPr lang="nl-NL" altLang="nl-NL" sz="2800" dirty="0"/>
            </a:br>
            <a:r>
              <a:rPr lang="nl-NL" altLang="nl-NL" sz="2800" dirty="0"/>
              <a:t>13. Hagelsnoer</a:t>
            </a:r>
            <a:br>
              <a:rPr lang="nl-NL" altLang="nl-NL" sz="2800" dirty="0"/>
            </a:br>
            <a:r>
              <a:rPr lang="nl-NL" altLang="nl-NL" sz="2800" dirty="0"/>
              <a:t>14. Luchtkamer</a:t>
            </a:r>
            <a:br>
              <a:rPr lang="nl-NL" altLang="nl-NL" sz="1800" dirty="0"/>
            </a:br>
            <a:br>
              <a:rPr lang="nl-NL" altLang="nl-NL" b="1" dirty="0"/>
            </a:br>
            <a:endParaRPr lang="nl-NL" altLang="nl-NL" b="1" dirty="0"/>
          </a:p>
        </p:txBody>
      </p:sp>
    </p:spTree>
    <p:extLst>
      <p:ext uri="{BB962C8B-B14F-4D97-AF65-F5344CB8AC3E}">
        <p14:creationId xmlns:p14="http://schemas.microsoft.com/office/powerpoint/2010/main" val="2655128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Schouwen van eieren </a:t>
            </a:r>
          </a:p>
        </p:txBody>
      </p:sp>
      <p:sp>
        <p:nvSpPr>
          <p:cNvPr id="3" name="Tijdelijke aanduiding voor inhoud 2"/>
          <p:cNvSpPr>
            <a:spLocks noGrp="1"/>
          </p:cNvSpPr>
          <p:nvPr>
            <p:ph idx="1"/>
          </p:nvPr>
        </p:nvSpPr>
        <p:spPr/>
        <p:txBody>
          <a:bodyPr/>
          <a:lstStyle/>
          <a:p>
            <a:r>
              <a:rPr lang="nl-NL" dirty="0"/>
              <a:t> Schouwlamp</a:t>
            </a:r>
          </a:p>
          <a:p>
            <a:r>
              <a:rPr lang="nl-NL" dirty="0"/>
              <a:t>4 á 5 dagen eieren schouwen. Bevrucht of niet?</a:t>
            </a:r>
          </a:p>
          <a:p>
            <a:r>
              <a:rPr lang="nl-NL" dirty="0"/>
              <a:t>Luchtbel verteld hoever het ei is.  </a:t>
            </a:r>
          </a:p>
        </p:txBody>
      </p:sp>
      <p:pic>
        <p:nvPicPr>
          <p:cNvPr id="1026" name="Picture 2" descr="ei_van_5d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959" y="3525519"/>
            <a:ext cx="2398650" cy="335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512" y="3525519"/>
            <a:ext cx="2998278" cy="33324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25520"/>
            <a:ext cx="2499360" cy="3332480"/>
          </a:xfrm>
          <a:prstGeom prst="rect">
            <a:avLst/>
          </a:prstGeom>
        </p:spPr>
      </p:pic>
    </p:spTree>
    <p:extLst>
      <p:ext uri="{BB962C8B-B14F-4D97-AF65-F5344CB8AC3E}">
        <p14:creationId xmlns:p14="http://schemas.microsoft.com/office/powerpoint/2010/main" val="387991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Embryonale ontwikkeling van een kuiken</a:t>
            </a:r>
          </a:p>
        </p:txBody>
      </p:sp>
      <p:sp>
        <p:nvSpPr>
          <p:cNvPr id="3" name="Tijdelijke aanduiding voor inhoud 2"/>
          <p:cNvSpPr>
            <a:spLocks noGrp="1"/>
          </p:cNvSpPr>
          <p:nvPr>
            <p:ph idx="1"/>
          </p:nvPr>
        </p:nvSpPr>
        <p:spPr/>
        <p:txBody>
          <a:bodyPr/>
          <a:lstStyle/>
          <a:p>
            <a:endParaRPr lang="nl-NL" dirty="0"/>
          </a:p>
        </p:txBody>
      </p:sp>
      <p:pic>
        <p:nvPicPr>
          <p:cNvPr id="2050" name="Picture 2" descr="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0689"/>
            <a:ext cx="9144000" cy="521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564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Embryonale ontwikkeling van een kuiken</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1536" y="2016125"/>
            <a:ext cx="4875253" cy="3449638"/>
          </a:xfrm>
        </p:spPr>
      </p:pic>
    </p:spTree>
    <p:extLst>
      <p:ext uri="{BB962C8B-B14F-4D97-AF65-F5344CB8AC3E}">
        <p14:creationId xmlns:p14="http://schemas.microsoft.com/office/powerpoint/2010/main" val="2483190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3679387643"/>
              </p:ext>
            </p:extLst>
          </p:nvPr>
        </p:nvGraphicFramePr>
        <p:xfrm>
          <a:off x="2116664" y="0"/>
          <a:ext cx="5309420" cy="6858004"/>
        </p:xfrm>
        <a:graphic>
          <a:graphicData uri="http://schemas.openxmlformats.org/drawingml/2006/table">
            <a:tbl>
              <a:tblPr>
                <a:tableStyleId>{5C22544A-7EE6-4342-B048-85BDC9FD1C3A}</a:tableStyleId>
              </a:tblPr>
              <a:tblGrid>
                <a:gridCol w="2654710">
                  <a:extLst>
                    <a:ext uri="{9D8B030D-6E8A-4147-A177-3AD203B41FA5}">
                      <a16:colId xmlns:a16="http://schemas.microsoft.com/office/drawing/2014/main" val="20000"/>
                    </a:ext>
                  </a:extLst>
                </a:gridCol>
                <a:gridCol w="2654710">
                  <a:extLst>
                    <a:ext uri="{9D8B030D-6E8A-4147-A177-3AD203B41FA5}">
                      <a16:colId xmlns:a16="http://schemas.microsoft.com/office/drawing/2014/main" val="20001"/>
                    </a:ext>
                  </a:extLst>
                </a:gridCol>
              </a:tblGrid>
              <a:tr h="203737">
                <a:tc gridSpan="2">
                  <a:txBody>
                    <a:bodyPr/>
                    <a:lstStyle/>
                    <a:p>
                      <a:pPr algn="ctr">
                        <a:spcAft>
                          <a:spcPts val="0"/>
                        </a:spcAft>
                      </a:pPr>
                      <a:r>
                        <a:rPr lang="nl-NL" sz="1000" dirty="0">
                          <a:effectLst/>
                        </a:rPr>
                        <a:t>SCHEMATISCH OVERZICHT ONTWIKKELING</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hMerge="1">
                  <a:txBody>
                    <a:bodyPr/>
                    <a:lstStyle/>
                    <a:p>
                      <a:endParaRPr lang="nl-NL"/>
                    </a:p>
                  </a:txBody>
                  <a:tcPr/>
                </a:tc>
                <a:extLst>
                  <a:ext uri="{0D108BD9-81ED-4DB2-BD59-A6C34878D82A}">
                    <a16:rowId xmlns:a16="http://schemas.microsoft.com/office/drawing/2014/main" val="10000"/>
                  </a:ext>
                </a:extLst>
              </a:tr>
              <a:tr h="659556">
                <a:tc>
                  <a:txBody>
                    <a:bodyPr/>
                    <a:lstStyle/>
                    <a:p>
                      <a:pPr>
                        <a:spcAft>
                          <a:spcPts val="0"/>
                        </a:spcAft>
                      </a:pPr>
                      <a:r>
                        <a:rPr lang="nl-NL" sz="1000" dirty="0">
                          <a:effectLst/>
                        </a:rPr>
                        <a:t>VOOR HET EI GELEGD WORDT:</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Bevruchting</a:t>
                      </a:r>
                      <a:br>
                        <a:rPr lang="nl-NL" sz="1000" dirty="0">
                          <a:effectLst/>
                        </a:rPr>
                      </a:br>
                      <a:r>
                        <a:rPr lang="nl-NL" sz="1000" dirty="0">
                          <a:effectLst/>
                        </a:rPr>
                        <a:t>Celdeling en groeien van cellen</a:t>
                      </a:r>
                      <a:br>
                        <a:rPr lang="nl-NL" sz="1000" dirty="0">
                          <a:effectLst/>
                        </a:rPr>
                      </a:br>
                      <a:r>
                        <a:rPr lang="nl-NL" sz="1000" dirty="0">
                          <a:effectLst/>
                        </a:rPr>
                        <a:t>Afscheiden van cellen in groepen met speciale functies</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01"/>
                  </a:ext>
                </a:extLst>
              </a:tr>
              <a:tr h="203737">
                <a:tc>
                  <a:txBody>
                    <a:bodyPr/>
                    <a:lstStyle/>
                    <a:p>
                      <a:pPr>
                        <a:spcAft>
                          <a:spcPts val="0"/>
                        </a:spcAft>
                      </a:pPr>
                      <a:r>
                        <a:rPr lang="nl-NL" sz="1000">
                          <a:effectLst/>
                        </a:rPr>
                        <a:t>TUSSEN LEGGEN EN BROEDEN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Geen groei, inactief embryo</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02"/>
                  </a:ext>
                </a:extLst>
              </a:tr>
              <a:tr h="1723134">
                <a:tc>
                  <a:txBody>
                    <a:bodyPr/>
                    <a:lstStyle/>
                    <a:p>
                      <a:pPr>
                        <a:spcAft>
                          <a:spcPts val="0"/>
                        </a:spcAft>
                      </a:pPr>
                      <a:r>
                        <a:rPr lang="nl-NL" sz="1000">
                          <a:effectLst/>
                        </a:rPr>
                        <a:t>GEDURENDE HET BROEDEN EERSTE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16 uur - Eerste teken van gelijkenis met een kippen embryo</a:t>
                      </a:r>
                      <a:br>
                        <a:rPr lang="nl-NL" sz="1000" dirty="0">
                          <a:effectLst/>
                        </a:rPr>
                      </a:br>
                      <a:r>
                        <a:rPr lang="nl-NL" sz="1000" dirty="0">
                          <a:effectLst/>
                        </a:rPr>
                        <a:t>18 uur - Verschijning van het spijsverteringskanaal</a:t>
                      </a:r>
                      <a:br>
                        <a:rPr lang="nl-NL" sz="1000" dirty="0">
                          <a:effectLst/>
                        </a:rPr>
                      </a:br>
                      <a:r>
                        <a:rPr lang="nl-NL" sz="1000" dirty="0">
                          <a:effectLst/>
                        </a:rPr>
                        <a:t>20 uur - Verschijning van de wervels</a:t>
                      </a:r>
                      <a:br>
                        <a:rPr lang="nl-NL" sz="1000" dirty="0">
                          <a:effectLst/>
                        </a:rPr>
                      </a:br>
                      <a:r>
                        <a:rPr lang="nl-NL" sz="1000" dirty="0">
                          <a:effectLst/>
                        </a:rPr>
                        <a:t>21 uur - Begin van de aanleg van het zenuwstelsel</a:t>
                      </a:r>
                      <a:br>
                        <a:rPr lang="nl-NL" sz="1000" dirty="0">
                          <a:effectLst/>
                        </a:rPr>
                      </a:br>
                      <a:r>
                        <a:rPr lang="nl-NL" sz="1000" dirty="0">
                          <a:effectLst/>
                        </a:rPr>
                        <a:t>22 uur - Begin van de aanleg van het hoofd</a:t>
                      </a:r>
                      <a:br>
                        <a:rPr lang="nl-NL" sz="1000" dirty="0">
                          <a:effectLst/>
                        </a:rPr>
                      </a:br>
                      <a:r>
                        <a:rPr lang="nl-NL" sz="1000" dirty="0">
                          <a:effectLst/>
                        </a:rPr>
                        <a:t>23 uur - Verschijning van bloedeilandjes - vitale circulatie</a:t>
                      </a:r>
                      <a:br>
                        <a:rPr lang="nl-NL" sz="1000" dirty="0">
                          <a:effectLst/>
                        </a:rPr>
                      </a:br>
                      <a:r>
                        <a:rPr lang="nl-NL" sz="1000" dirty="0">
                          <a:effectLst/>
                        </a:rPr>
                        <a:t>24 uur - Begin van de aanleg van het oog</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03"/>
                  </a:ext>
                </a:extLst>
              </a:tr>
              <a:tr h="507617">
                <a:tc>
                  <a:txBody>
                    <a:bodyPr/>
                    <a:lstStyle/>
                    <a:p>
                      <a:pPr>
                        <a:spcAft>
                          <a:spcPts val="0"/>
                        </a:spcAft>
                      </a:pPr>
                      <a:r>
                        <a:rPr lang="nl-NL" sz="1000">
                          <a:effectLst/>
                        </a:rPr>
                        <a:t>TWEEDE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23 uur - Begin van de aanleg van het hart</a:t>
                      </a:r>
                      <a:br>
                        <a:rPr lang="nl-NL" sz="1000" dirty="0">
                          <a:effectLst/>
                        </a:rPr>
                      </a:br>
                      <a:r>
                        <a:rPr lang="nl-NL" sz="1000" dirty="0">
                          <a:effectLst/>
                        </a:rPr>
                        <a:t>35 uur - Begin van de aanleg van het oor</a:t>
                      </a:r>
                      <a:br>
                        <a:rPr lang="nl-NL" sz="1000" dirty="0">
                          <a:effectLst/>
                        </a:rPr>
                      </a:br>
                      <a:r>
                        <a:rPr lang="nl-NL" sz="1000" dirty="0">
                          <a:effectLst/>
                        </a:rPr>
                        <a:t>42 uur - Hart begint te kloppen</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04"/>
                  </a:ext>
                </a:extLst>
              </a:tr>
              <a:tr h="507617">
                <a:tc>
                  <a:txBody>
                    <a:bodyPr/>
                    <a:lstStyle/>
                    <a:p>
                      <a:pPr>
                        <a:spcAft>
                          <a:spcPts val="0"/>
                        </a:spcAft>
                      </a:pPr>
                      <a:r>
                        <a:rPr lang="nl-NL" sz="1000">
                          <a:effectLst/>
                        </a:rPr>
                        <a:t>DERDE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60 uur - Begin van de aanleg van de neus</a:t>
                      </a:r>
                      <a:br>
                        <a:rPr lang="nl-NL" sz="1000" dirty="0">
                          <a:effectLst/>
                        </a:rPr>
                      </a:br>
                      <a:r>
                        <a:rPr lang="nl-NL" sz="1000" dirty="0">
                          <a:effectLst/>
                        </a:rPr>
                        <a:t>62 uur - Begin van de aanleg van de benen</a:t>
                      </a:r>
                      <a:br>
                        <a:rPr lang="nl-NL" sz="1000" dirty="0">
                          <a:effectLst/>
                        </a:rPr>
                      </a:br>
                      <a:r>
                        <a:rPr lang="nl-NL" sz="1000" dirty="0">
                          <a:effectLst/>
                        </a:rPr>
                        <a:t>64 uur- Begin van de aanleg van de vleugels</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05"/>
                  </a:ext>
                </a:extLst>
              </a:tr>
              <a:tr h="203737">
                <a:tc>
                  <a:txBody>
                    <a:bodyPr/>
                    <a:lstStyle/>
                    <a:p>
                      <a:pPr>
                        <a:spcAft>
                          <a:spcPts val="0"/>
                        </a:spcAft>
                      </a:pPr>
                      <a:r>
                        <a:rPr lang="nl-NL" sz="1000">
                          <a:effectLst/>
                        </a:rPr>
                        <a:t>VIERDE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Begin van de aanleg van de tong</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06"/>
                  </a:ext>
                </a:extLst>
              </a:tr>
              <a:tr h="203737">
                <a:tc>
                  <a:txBody>
                    <a:bodyPr/>
                    <a:lstStyle/>
                    <a:p>
                      <a:pPr>
                        <a:spcAft>
                          <a:spcPts val="0"/>
                        </a:spcAft>
                      </a:pPr>
                      <a:r>
                        <a:rPr lang="nl-NL" sz="1000">
                          <a:effectLst/>
                        </a:rPr>
                        <a:t>VIJFDE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Begin van de aanleg van geslachtsorganen</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07"/>
                  </a:ext>
                </a:extLst>
              </a:tr>
              <a:tr h="203737">
                <a:tc>
                  <a:txBody>
                    <a:bodyPr/>
                    <a:lstStyle/>
                    <a:p>
                      <a:pPr>
                        <a:spcAft>
                          <a:spcPts val="0"/>
                        </a:spcAft>
                      </a:pPr>
                      <a:r>
                        <a:rPr lang="nl-NL" sz="1000">
                          <a:effectLst/>
                        </a:rPr>
                        <a:t>ZESDE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a:effectLst/>
                        </a:rPr>
                        <a:t>Begin van de aanleg van snavel en ei-tandje</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08"/>
                  </a:ext>
                </a:extLst>
              </a:tr>
              <a:tr h="203737">
                <a:tc>
                  <a:txBody>
                    <a:bodyPr/>
                    <a:lstStyle/>
                    <a:p>
                      <a:pPr>
                        <a:spcAft>
                          <a:spcPts val="0"/>
                        </a:spcAft>
                      </a:pPr>
                      <a:r>
                        <a:rPr lang="nl-NL" sz="1000">
                          <a:effectLst/>
                        </a:rPr>
                        <a:t>ACHTSTE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Begin van de aanleg van de veren</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09"/>
                  </a:ext>
                </a:extLst>
              </a:tr>
              <a:tr h="203737">
                <a:tc>
                  <a:txBody>
                    <a:bodyPr/>
                    <a:lstStyle/>
                    <a:p>
                      <a:pPr>
                        <a:spcAft>
                          <a:spcPts val="0"/>
                        </a:spcAft>
                      </a:pPr>
                      <a:r>
                        <a:rPr lang="nl-NL" sz="1000">
                          <a:effectLst/>
                        </a:rPr>
                        <a:t>TIENDE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Begin van de harding van de snavel</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10"/>
                  </a:ext>
                </a:extLst>
              </a:tr>
              <a:tr h="203737">
                <a:tc>
                  <a:txBody>
                    <a:bodyPr/>
                    <a:lstStyle/>
                    <a:p>
                      <a:pPr>
                        <a:spcAft>
                          <a:spcPts val="0"/>
                        </a:spcAft>
                      </a:pPr>
                      <a:r>
                        <a:rPr lang="nl-NL" sz="1000">
                          <a:effectLst/>
                        </a:rPr>
                        <a:t>DERTIENDE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Verschijning van schubben en klauwen</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11"/>
                  </a:ext>
                </a:extLst>
              </a:tr>
              <a:tr h="355678">
                <a:tc>
                  <a:txBody>
                    <a:bodyPr/>
                    <a:lstStyle/>
                    <a:p>
                      <a:pPr>
                        <a:spcAft>
                          <a:spcPts val="0"/>
                        </a:spcAft>
                      </a:pPr>
                      <a:r>
                        <a:rPr lang="nl-NL" sz="1000">
                          <a:effectLst/>
                        </a:rPr>
                        <a:t>VEERTIENDE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Embryo draait het hoofd naar de luchtkamer van het ei</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12"/>
                  </a:ext>
                </a:extLst>
              </a:tr>
              <a:tr h="355678">
                <a:tc>
                  <a:txBody>
                    <a:bodyPr/>
                    <a:lstStyle/>
                    <a:p>
                      <a:pPr>
                        <a:spcAft>
                          <a:spcPts val="0"/>
                        </a:spcAft>
                      </a:pPr>
                      <a:r>
                        <a:rPr lang="nl-NL" sz="1000">
                          <a:effectLst/>
                        </a:rPr>
                        <a:t>ZESTIENDE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Schubben, klauwen, en snavel wordt sterk en hard</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13"/>
                  </a:ext>
                </a:extLst>
              </a:tr>
              <a:tr h="203737">
                <a:tc>
                  <a:txBody>
                    <a:bodyPr/>
                    <a:lstStyle/>
                    <a:p>
                      <a:pPr>
                        <a:spcAft>
                          <a:spcPts val="0"/>
                        </a:spcAft>
                      </a:pPr>
                      <a:r>
                        <a:rPr lang="nl-NL" sz="1000">
                          <a:effectLst/>
                        </a:rPr>
                        <a:t>ZEVENTIENDE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Snavel draait naar de luchtkamer</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14"/>
                  </a:ext>
                </a:extLst>
              </a:tr>
              <a:tr h="203737">
                <a:tc>
                  <a:txBody>
                    <a:bodyPr/>
                    <a:lstStyle/>
                    <a:p>
                      <a:pPr>
                        <a:spcAft>
                          <a:spcPts val="0"/>
                        </a:spcAft>
                      </a:pPr>
                      <a:r>
                        <a:rPr lang="nl-NL" sz="1000">
                          <a:effectLst/>
                        </a:rPr>
                        <a:t>NEGENTIENDE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Eidooier begint in het lichaam te komen</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15"/>
                  </a:ext>
                </a:extLst>
              </a:tr>
              <a:tr h="507617">
                <a:tc>
                  <a:txBody>
                    <a:bodyPr/>
                    <a:lstStyle/>
                    <a:p>
                      <a:pPr>
                        <a:spcAft>
                          <a:spcPts val="0"/>
                        </a:spcAft>
                      </a:pPr>
                      <a:r>
                        <a:rPr lang="nl-NL" sz="1000">
                          <a:effectLst/>
                        </a:rPr>
                        <a:t>TWINTIGSTE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Eidooier is helemaal in het lichaam; embryo bezet praktisch alle ruimte in het ei, behalve de luchtkamer</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16"/>
                  </a:ext>
                </a:extLst>
              </a:tr>
              <a:tr h="203737">
                <a:tc>
                  <a:txBody>
                    <a:bodyPr/>
                    <a:lstStyle/>
                    <a:p>
                      <a:pPr>
                        <a:spcAft>
                          <a:spcPts val="0"/>
                        </a:spcAft>
                      </a:pPr>
                      <a:r>
                        <a:rPr lang="nl-NL" sz="1000">
                          <a:effectLst/>
                        </a:rPr>
                        <a:t>EENENTWINTIGSTE DAG: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tc>
                  <a:txBody>
                    <a:bodyPr/>
                    <a:lstStyle/>
                    <a:p>
                      <a:pPr>
                        <a:spcAft>
                          <a:spcPts val="0"/>
                        </a:spcAft>
                      </a:pPr>
                      <a:r>
                        <a:rPr lang="nl-NL" sz="1000" dirty="0">
                          <a:effectLst/>
                        </a:rPr>
                        <a:t>Uitkomen van het kuiken</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6433" marR="16433" marT="16433" marB="16433" anchor="ct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629972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Uitkomst eieren </a:t>
            </a:r>
          </a:p>
        </p:txBody>
      </p:sp>
      <p:sp>
        <p:nvSpPr>
          <p:cNvPr id="3" name="Tijdelijke aanduiding voor inhoud 2"/>
          <p:cNvSpPr>
            <a:spLocks noGrp="1"/>
          </p:cNvSpPr>
          <p:nvPr>
            <p:ph idx="1"/>
          </p:nvPr>
        </p:nvSpPr>
        <p:spPr/>
        <p:txBody>
          <a:bodyPr/>
          <a:lstStyle/>
          <a:p>
            <a:r>
              <a:rPr lang="nl-NL" dirty="0"/>
              <a:t> Luchtvochtigheid in de lucht </a:t>
            </a:r>
          </a:p>
          <a:p>
            <a:r>
              <a:rPr lang="nl-NL" dirty="0"/>
              <a:t> Eitand. Kuiken komt zelf naar buiten. Kost 1 dag.  </a:t>
            </a:r>
          </a:p>
          <a:p>
            <a:r>
              <a:rPr lang="nl-NL" dirty="0"/>
              <a:t> Dooier voor de eerst dag </a:t>
            </a:r>
          </a:p>
          <a:p>
            <a:r>
              <a:rPr lang="nl-NL" dirty="0"/>
              <a:t> Niet helpen!!!</a:t>
            </a:r>
          </a:p>
          <a:p>
            <a:endParaRPr lang="nl-NL" dirty="0"/>
          </a:p>
          <a:p>
            <a:r>
              <a:rPr lang="nl-NL" dirty="0"/>
              <a:t> </a:t>
            </a:r>
            <a:r>
              <a:rPr lang="nl-NL" dirty="0">
                <a:hlinkClick r:id="rId3"/>
              </a:rPr>
              <a:t>Egg </a:t>
            </a:r>
            <a:r>
              <a:rPr lang="nl-NL" dirty="0" err="1">
                <a:hlinkClick r:id="rId3"/>
              </a:rPr>
              <a:t>Hatch</a:t>
            </a:r>
            <a:endParaRPr lang="nl-NL"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32439"/>
            <a:ext cx="2300748" cy="1725561"/>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2567" y="5132439"/>
            <a:ext cx="2340076" cy="1755057"/>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4463" y="5132439"/>
            <a:ext cx="2300746" cy="1725561"/>
          </a:xfrm>
          <a:prstGeom prst="rect">
            <a:avLst/>
          </a:prstGeom>
        </p:spPr>
      </p:pic>
      <p:pic>
        <p:nvPicPr>
          <p:cNvPr id="9" name="Afbeelding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5209" y="5132439"/>
            <a:ext cx="2477597" cy="1722704"/>
          </a:xfrm>
          <a:prstGeom prst="rect">
            <a:avLst/>
          </a:prstGeom>
        </p:spPr>
      </p:pic>
    </p:spTree>
    <p:extLst>
      <p:ext uri="{BB962C8B-B14F-4D97-AF65-F5344CB8AC3E}">
        <p14:creationId xmlns:p14="http://schemas.microsoft.com/office/powerpoint/2010/main" val="810467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Voeding tijdens opfok</a:t>
            </a:r>
          </a:p>
        </p:txBody>
      </p:sp>
      <p:sp>
        <p:nvSpPr>
          <p:cNvPr id="3" name="Tijdelijke aanduiding voor inhoud 2"/>
          <p:cNvSpPr>
            <a:spLocks noGrp="1"/>
          </p:cNvSpPr>
          <p:nvPr>
            <p:ph idx="1"/>
          </p:nvPr>
        </p:nvSpPr>
        <p:spPr/>
        <p:txBody>
          <a:bodyPr>
            <a:normAutofit/>
          </a:bodyPr>
          <a:lstStyle/>
          <a:p>
            <a:pPr>
              <a:buFontTx/>
              <a:buChar char="-"/>
            </a:pPr>
            <a:r>
              <a:rPr lang="nl-NL" dirty="0"/>
              <a:t>Eerst voornamelijk dierlijk, vervolgens plantaardig</a:t>
            </a:r>
          </a:p>
          <a:p>
            <a:pPr>
              <a:buFontTx/>
              <a:buChar char="-"/>
            </a:pPr>
            <a:r>
              <a:rPr lang="nl-NL" dirty="0"/>
              <a:t>Opfokmeel voor jongen en korrelvoer voor ouderdieren.</a:t>
            </a:r>
          </a:p>
          <a:p>
            <a:pPr>
              <a:buFontTx/>
              <a:buChar char="-"/>
            </a:pPr>
            <a:r>
              <a:rPr lang="nl-NL" dirty="0"/>
              <a:t>Levend voer voor moeilijke eters </a:t>
            </a:r>
          </a:p>
          <a:p>
            <a:pPr>
              <a:buFontTx/>
              <a:buChar char="-"/>
            </a:pPr>
            <a:r>
              <a:rPr lang="nl-NL" dirty="0"/>
              <a:t>Zwanen en ganzen: Voldoende gras!</a:t>
            </a:r>
          </a:p>
          <a:p>
            <a:pPr>
              <a:buFontTx/>
              <a:buChar char="-"/>
            </a:pPr>
            <a:endParaRPr lang="nl-NL" dirty="0"/>
          </a:p>
          <a:p>
            <a:pPr>
              <a:buNone/>
            </a:pPr>
            <a:endParaRPr lang="nl-NL" dirty="0"/>
          </a:p>
          <a:p>
            <a:pPr>
              <a:buNone/>
            </a:pPr>
            <a:endParaRPr lang="nl-NL" dirty="0"/>
          </a:p>
          <a:p>
            <a:pPr>
              <a:buNone/>
            </a:pPr>
            <a:endParaRPr lang="nl-NL" dirty="0"/>
          </a:p>
          <a:p>
            <a:pPr>
              <a:buNone/>
            </a:pPr>
            <a:endParaRPr lang="nl-NL" dirty="0"/>
          </a:p>
          <a:p>
            <a:endParaRPr lang="nl-NL" dirty="0"/>
          </a:p>
        </p:txBody>
      </p:sp>
      <p:pic>
        <p:nvPicPr>
          <p:cNvPr id="14337" name="Picture 1" descr="Scan0006"/>
          <p:cNvPicPr>
            <a:picLocks noChangeAspect="1" noChangeArrowheads="1"/>
          </p:cNvPicPr>
          <p:nvPr/>
        </p:nvPicPr>
        <p:blipFill>
          <a:blip r:embed="rId2" cstate="print"/>
          <a:srcRect/>
          <a:stretch>
            <a:fillRect/>
          </a:stretch>
        </p:blipFill>
        <p:spPr bwMode="auto">
          <a:xfrm>
            <a:off x="7081838" y="3827462"/>
            <a:ext cx="2062162" cy="3030538"/>
          </a:xfrm>
          <a:prstGeom prst="rect">
            <a:avLst/>
          </a:prstGeom>
          <a:noFill/>
          <a:ln w="9525">
            <a:noFill/>
            <a:miter lim="800000"/>
            <a:headEnd/>
            <a:tailEnd/>
          </a:ln>
        </p:spPr>
      </p:pic>
    </p:spTree>
    <p:extLst>
      <p:ext uri="{BB962C8B-B14F-4D97-AF65-F5344CB8AC3E}">
        <p14:creationId xmlns:p14="http://schemas.microsoft.com/office/powerpoint/2010/main" val="281792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p:txBody>
          <a:bodyPr>
            <a:normAutofit fontScale="70000" lnSpcReduction="20000"/>
          </a:bodyPr>
          <a:lstStyle/>
          <a:p>
            <a:r>
              <a:rPr lang="nl-NL" dirty="0"/>
              <a:t> De les staat in het teken voor voortplanting bij vogels. Aan het einde van de les heb je kennis over: </a:t>
            </a:r>
          </a:p>
          <a:p>
            <a:pPr lvl="1"/>
            <a:r>
              <a:rPr lang="nl-NL" dirty="0"/>
              <a:t>Nestblijvers en nestvlieders;</a:t>
            </a:r>
          </a:p>
          <a:p>
            <a:pPr lvl="1"/>
            <a:r>
              <a:rPr lang="nl-NL" dirty="0"/>
              <a:t>Het herkennen en de benamingen man en vrouw;</a:t>
            </a:r>
          </a:p>
          <a:p>
            <a:pPr lvl="1"/>
            <a:r>
              <a:rPr lang="nl-NL" dirty="0"/>
              <a:t>De Balts en paarvorming; </a:t>
            </a:r>
          </a:p>
          <a:p>
            <a:pPr lvl="1"/>
            <a:r>
              <a:rPr lang="nl-NL" dirty="0"/>
              <a:t>De verschillen van paring tussen watervogels en “landvogels”;</a:t>
            </a:r>
          </a:p>
          <a:p>
            <a:pPr lvl="1"/>
            <a:r>
              <a:rPr lang="nl-NL" dirty="0"/>
              <a:t>Hoe een ei gevormd wordt;</a:t>
            </a:r>
          </a:p>
          <a:p>
            <a:pPr lvl="1"/>
            <a:r>
              <a:rPr lang="nl-NL" dirty="0"/>
              <a:t>Hoe een ei er van binnen uitziet; </a:t>
            </a:r>
          </a:p>
          <a:p>
            <a:pPr lvl="1"/>
            <a:r>
              <a:rPr lang="nl-NL" dirty="0"/>
              <a:t>Het schouwen van eieren;</a:t>
            </a:r>
          </a:p>
          <a:p>
            <a:pPr lvl="1"/>
            <a:r>
              <a:rPr lang="nl-NL" dirty="0"/>
              <a:t>De ontwikkeling embryo kuiken; </a:t>
            </a:r>
          </a:p>
          <a:p>
            <a:pPr lvl="1"/>
            <a:r>
              <a:rPr lang="nl-NL" dirty="0"/>
              <a:t>Hoe een kuiken uit het ei komt; </a:t>
            </a:r>
          </a:p>
          <a:p>
            <a:pPr lvl="1"/>
            <a:r>
              <a:rPr lang="nl-NL" dirty="0"/>
              <a:t>De voeding tijdens de opfok;</a:t>
            </a:r>
          </a:p>
          <a:p>
            <a:pPr lvl="1"/>
            <a:r>
              <a:rPr lang="nl-NL" dirty="0"/>
              <a:t>De verschillende manieren van opfok;</a:t>
            </a:r>
          </a:p>
          <a:p>
            <a:pPr lvl="1"/>
            <a:r>
              <a:rPr lang="nl-NL" dirty="0"/>
              <a:t>De problemen bij het kweken.</a:t>
            </a:r>
          </a:p>
        </p:txBody>
      </p:sp>
    </p:spTree>
    <p:extLst>
      <p:ext uri="{BB962C8B-B14F-4D97-AF65-F5344CB8AC3E}">
        <p14:creationId xmlns:p14="http://schemas.microsoft.com/office/powerpoint/2010/main" val="1260104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opfok</a:t>
            </a:r>
          </a:p>
        </p:txBody>
      </p:sp>
      <p:sp>
        <p:nvSpPr>
          <p:cNvPr id="3" name="Tijdelijke aanduiding voor inhoud 2"/>
          <p:cNvSpPr>
            <a:spLocks noGrp="1"/>
          </p:cNvSpPr>
          <p:nvPr>
            <p:ph idx="1"/>
          </p:nvPr>
        </p:nvSpPr>
        <p:spPr/>
        <p:txBody>
          <a:bodyPr>
            <a:normAutofit fontScale="85000" lnSpcReduction="20000"/>
          </a:bodyPr>
          <a:lstStyle/>
          <a:p>
            <a:r>
              <a:rPr lang="nl-NL" dirty="0"/>
              <a:t> Natuurlijke opfok</a:t>
            </a:r>
          </a:p>
          <a:p>
            <a:pPr>
              <a:buNone/>
            </a:pPr>
            <a:endParaRPr lang="nl-NL" dirty="0"/>
          </a:p>
          <a:p>
            <a:r>
              <a:rPr lang="nl-NL" dirty="0"/>
              <a:t>Kunstmatige opfok</a:t>
            </a:r>
          </a:p>
          <a:p>
            <a:pPr>
              <a:buNone/>
            </a:pPr>
            <a:r>
              <a:rPr lang="nl-NL" dirty="0"/>
              <a:t>- Natte opkweekmethode</a:t>
            </a:r>
          </a:p>
          <a:p>
            <a:pPr>
              <a:buFontTx/>
              <a:buChar char="-"/>
            </a:pPr>
            <a:r>
              <a:rPr lang="nl-NL" dirty="0"/>
              <a:t>Droge opkweekmethode</a:t>
            </a:r>
          </a:p>
          <a:p>
            <a:pPr>
              <a:buFontTx/>
              <a:buChar char="-"/>
            </a:pPr>
            <a:endParaRPr lang="nl-NL" dirty="0"/>
          </a:p>
          <a:p>
            <a:pPr>
              <a:buNone/>
            </a:pPr>
            <a:endParaRPr lang="nl-NL" dirty="0"/>
          </a:p>
          <a:p>
            <a:pPr>
              <a:buNone/>
            </a:pPr>
            <a:endParaRPr lang="nl-NL" dirty="0"/>
          </a:p>
          <a:p>
            <a:pPr>
              <a:buClr>
                <a:schemeClr val="accent6"/>
              </a:buClr>
              <a:buFont typeface="Wingdings" pitchFamily="2" charset="2"/>
              <a:buChar char="Ø"/>
            </a:pPr>
            <a:r>
              <a:rPr lang="nl-NL" dirty="0"/>
              <a:t>Opfok bij natuurbroed</a:t>
            </a:r>
            <a:r>
              <a:rPr lang="nl-NL" dirty="0">
                <a:sym typeface="Wingdings" pitchFamily="2" charset="2"/>
              </a:rPr>
              <a:t></a:t>
            </a:r>
            <a:r>
              <a:rPr lang="nl-NL" dirty="0"/>
              <a:t> natuurlijk of kunstmatige opfok</a:t>
            </a:r>
            <a:r>
              <a:rPr lang="nl-NL" dirty="0">
                <a:solidFill>
                  <a:srgbClr val="FF0000"/>
                </a:solidFill>
              </a:rPr>
              <a:t>.</a:t>
            </a:r>
          </a:p>
          <a:p>
            <a:pPr>
              <a:buClr>
                <a:schemeClr val="accent6"/>
              </a:buClr>
              <a:buNone/>
            </a:pPr>
            <a:endParaRPr lang="nl-NL" dirty="0"/>
          </a:p>
          <a:p>
            <a:endParaRPr lang="nl-NL" dirty="0"/>
          </a:p>
          <a:p>
            <a:pPr>
              <a:buNone/>
            </a:pPr>
            <a:endParaRPr lang="nl-NL" dirty="0"/>
          </a:p>
        </p:txBody>
      </p:sp>
      <p:pic>
        <p:nvPicPr>
          <p:cNvPr id="15361" name="Picture 1" descr="kuikens drinkwater zw"/>
          <p:cNvPicPr>
            <a:picLocks noChangeAspect="1" noChangeArrowheads="1"/>
          </p:cNvPicPr>
          <p:nvPr/>
        </p:nvPicPr>
        <p:blipFill>
          <a:blip r:embed="rId3" cstate="print"/>
          <a:srcRect/>
          <a:stretch>
            <a:fillRect/>
          </a:stretch>
        </p:blipFill>
        <p:spPr bwMode="auto">
          <a:xfrm>
            <a:off x="5354996" y="0"/>
            <a:ext cx="2530475" cy="3390900"/>
          </a:xfrm>
          <a:prstGeom prst="rect">
            <a:avLst/>
          </a:prstGeom>
          <a:noFill/>
          <a:ln w="9525">
            <a:noFill/>
            <a:miter lim="800000"/>
            <a:headEnd/>
            <a:tailEnd/>
          </a:ln>
        </p:spPr>
      </p:pic>
      <p:pic>
        <p:nvPicPr>
          <p:cNvPr id="15362" name="Picture 2"/>
          <p:cNvPicPr>
            <a:picLocks noChangeAspect="1" noChangeArrowheads="1"/>
          </p:cNvPicPr>
          <p:nvPr/>
        </p:nvPicPr>
        <p:blipFill>
          <a:blip r:embed="rId4" cstate="print"/>
          <a:srcRect/>
          <a:stretch>
            <a:fillRect/>
          </a:stretch>
        </p:blipFill>
        <p:spPr bwMode="auto">
          <a:xfrm>
            <a:off x="5360321" y="3770159"/>
            <a:ext cx="2324100" cy="1209675"/>
          </a:xfrm>
          <a:prstGeom prst="rect">
            <a:avLst/>
          </a:prstGeom>
          <a:noFill/>
          <a:ln w="9525">
            <a:noFill/>
            <a:miter lim="800000"/>
            <a:headEnd/>
            <a:tailEnd/>
          </a:ln>
        </p:spPr>
      </p:pic>
    </p:spTree>
    <p:extLst>
      <p:ext uri="{BB962C8B-B14F-4D97-AF65-F5344CB8AC3E}">
        <p14:creationId xmlns:p14="http://schemas.microsoft.com/office/powerpoint/2010/main" val="1352518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Problemen bij kweken van vogels</a:t>
            </a:r>
          </a:p>
        </p:txBody>
      </p:sp>
      <p:sp>
        <p:nvSpPr>
          <p:cNvPr id="3" name="Tijdelijke aanduiding voor inhoud 2"/>
          <p:cNvSpPr>
            <a:spLocks noGrp="1"/>
          </p:cNvSpPr>
          <p:nvPr>
            <p:ph idx="1"/>
          </p:nvPr>
        </p:nvSpPr>
        <p:spPr>
          <a:xfrm>
            <a:off x="628650" y="1788157"/>
            <a:ext cx="7886700" cy="4351338"/>
          </a:xfrm>
        </p:spPr>
        <p:txBody>
          <a:bodyPr>
            <a:normAutofit fontScale="92500" lnSpcReduction="20000"/>
          </a:bodyPr>
          <a:lstStyle/>
          <a:p>
            <a:r>
              <a:rPr lang="nl-NL" dirty="0"/>
              <a:t> Niet accepteren van man</a:t>
            </a:r>
          </a:p>
          <a:p>
            <a:r>
              <a:rPr lang="nl-NL" dirty="0"/>
              <a:t> Onvruchtbaar zijn </a:t>
            </a:r>
          </a:p>
          <a:p>
            <a:r>
              <a:rPr lang="nl-NL" dirty="0"/>
              <a:t> Geen nest kunnen vinden </a:t>
            </a:r>
          </a:p>
          <a:p>
            <a:r>
              <a:rPr lang="nl-NL" dirty="0"/>
              <a:t> Roofdieren </a:t>
            </a:r>
          </a:p>
          <a:p>
            <a:r>
              <a:rPr lang="nl-NL" dirty="0"/>
              <a:t> Windeieren (kalkklieren functioneren niet) </a:t>
            </a:r>
          </a:p>
          <a:p>
            <a:r>
              <a:rPr lang="nl-NL" dirty="0"/>
              <a:t> Dubbel dooier</a:t>
            </a:r>
          </a:p>
          <a:p>
            <a:r>
              <a:rPr lang="nl-NL" dirty="0"/>
              <a:t> Hanenei of ‘scheet’</a:t>
            </a:r>
          </a:p>
          <a:p>
            <a:r>
              <a:rPr lang="nl-NL" dirty="0"/>
              <a:t> Gerimpeld of afgeplat ei</a:t>
            </a:r>
          </a:p>
          <a:p>
            <a:r>
              <a:rPr lang="nl-NL" dirty="0"/>
              <a:t> Een ei in een ei</a:t>
            </a:r>
          </a:p>
          <a:p>
            <a:r>
              <a:rPr lang="nl-NL" dirty="0"/>
              <a:t> Niet bevrucht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595" y="4278703"/>
            <a:ext cx="3363405" cy="2579298"/>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6612" y="1218599"/>
            <a:ext cx="3317388" cy="2206063"/>
          </a:xfrm>
          <a:prstGeom prst="rect">
            <a:avLst/>
          </a:prstGeom>
        </p:spPr>
      </p:pic>
    </p:spTree>
    <p:extLst>
      <p:ext uri="{BB962C8B-B14F-4D97-AF65-F5344CB8AC3E}">
        <p14:creationId xmlns:p14="http://schemas.microsoft.com/office/powerpoint/2010/main" val="67829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Hanenei of ‘scheet’</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1282" y="1446062"/>
            <a:ext cx="5800333" cy="4351338"/>
          </a:xfrm>
        </p:spPr>
      </p:pic>
    </p:spTree>
    <p:extLst>
      <p:ext uri="{BB962C8B-B14F-4D97-AF65-F5344CB8AC3E}">
        <p14:creationId xmlns:p14="http://schemas.microsoft.com/office/powerpoint/2010/main" val="1006046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Dubbel dooier</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303136"/>
            <a:ext cx="3950898" cy="2963174"/>
          </a:xfrm>
        </p:spPr>
      </p:pic>
      <p:sp>
        <p:nvSpPr>
          <p:cNvPr id="5" name="AutoShape 2" descr="data:image/jpeg;base64,/9j/4AAQSkZJRgABAQEAYABgAAD/2wBDAAQDAwQDAwQEBAQFBQQFBwsHBwYGBw4KCggLEA4RERAOEA8SFBoWEhMYEw8QFh8XGBsbHR0dERYgIh8cIhocHRz/2wBDAQUFBQcGBw0HBw0cEhASHBwcHBwcHBwcHBwcHBwcHBwcHBwcHBwcHBwcHBwcHBwcHBwcHBwcHBwcHBwcHBwcHBz/wAARCAGsAo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O/s2xJ/484D6/ux/ntS/2ZY/8+duT/1zX/CrBIUA+pppdQxr5vnn3Z6/KiE6TZEYFnb/APfsf4Un9k2JP/Hpb/8Aftf8KsiUYzR5uT2pc9TuHIihcaRaDO20gAH+wP8ACqsWlW7N81rDjP8AcH+FbuFfvxSBFRuMcVSrzStcORGW2i2jg7baIf8AABUEnh+3xgQJz6KM1vbVz3FN2gkdc0LETXUahE51NCiXP7lOPVAail0yAZ/cRD/gA5rpDGMZx9ahktQ38WM+1aLEyvqxOCOabT4S3+pQegCg0p06JRnyI8d8oK3WtGGMDpTHXHBHWtVXb6hyIx4bK2bIaCL/AL4FTLpdoc/uo/8AvgVb8hU+Yd6ese0HFDqy6MhRT6FBtItmxiJMf7oFKukWgAzCmQO65q20yx9VH50nnhx8pFHPU7hyIrrpVo2MwJ17IKeNNslPNvH1/uilaVlOV/KnIzHJ6+1HNPuN012IX020HSGL8UFRHT7cc/Z4j/wEVM4cHjmg7yORiqUpdyVFdiJLSyK/8e8ef9wUg0+1Yn9xGf8AgIpdknr+FPD4TG47qfNLuVydSubC35xDH6fdFQjToSSGjUfgKtbuPmNHXjJwKpTkuociM+WwhXKrGpPXpUUenA5/dA/XpWqyqvUjnpViMRrEfX2qvbSSFyLsYptI0GPLTd/uD+tQ/YVLfcA9eBW5JHGw4yc00W8e4ZwDTVdj5V2ME2ahsbR+VOSzXPKgD2Ga3JII16HJNNEMbj0p+3YrLsY0enh/4R+VTNpigfd59NorUYpHjHFDSoR0JpOtMdkYz2qRqSY1JPtTrW2jkbmJcf7tXZCrsMqNtSxRhdvJ4qnUdhqKGf2fbj/liuf9wU/7Db9oIvfKCp3lIZRzux6UomQjDcmseeXcnk8iD7JbkEiCHH+4KzLiyzJhY0BHZVrWlnVRlePpVV7hAMFj681pTlJDUV1RkGDZ1QY9xVi2to5OGVeeOlPlbzDx0JqaOIgDrtJzit3J2L5I2GtawZwsS/XFQy2iLjagIP0qVGKtn5uD0xSTSgdecH6GpTlfcHFFSS1CqPlAz6inxWqnAZR06Adae7K21QGz9KmjTauef8KpydiHFBaWMYOZI1I9CKvNp9uV/wBVGM/7A4rMNy0Td8960LG7a4O3k59qyqKfxXFZXD+z4EzmBDjrxURtrcfehTPsoxXSw6Lc3YAjiJz1JFWoPA19OeUwM54FYqr3YXicgba24/crx1+UU0R2+T+4jwRxlBXocPw2uGAMjNz1xVkfDDqCSe9Uq3qK8TzDyoAVzCnXpspxihy37mPI4HyDFemn4aFh/IVA/wANJVPDHH0zT9t6i5onlk0aA/6tAfTaKhMS46Kfwr064+GM5GQ1Zlx8ObxCSu41rGvHqF4djgREnp+lXI4IiAAqk98it6XwdfW2d0LflVGfTpojh42GMDpTdZS2ZSjHoZv2dAwXan1pyWsbI2FBHr3qUwFB0O76dKY25flAPHNVzN7MvkiVZYFQ42j8qhMQ9B+Qq6y55POajKVakTKlF9Co8Q7D9Kb5ZAq0VpNmKvnMnQW5VK57fpUkaLnlR+VSbOaOKHK4o0kncXy0boo/SpIbVeuBj6VErdPY1IJSox6mpd+haUXrYna2jKj5U/BRmmtbJ/DGuB14xUfnnOT1pRcfnUWkVyxF8lcZ8tTn2oECnqqj6ilWcZ+YUouFx7mn7wWQn2UEMNgPpxg1GLYL1XqKeZvQkUnmcdce1CchcqIniUD7o/Koii56D8qnJU8mo2A7VabJlBDdq+g/Sjan90flTguRTWPNMlpLoKUTHGPyoVF9B+VKq7jTtm04PFK5SiuweWjHgD8qXylUZwM9sU9ABzSPIDwM49zSuxuKO8KsoOBioD5gatIKoB75pFhUmvC57G1mVAGOKVUYtVsp9BSY2getLnKSEjRgB7VIBnk00k9ulHQDANQwRKq5HrSngd6iDEDjtT9+4H2qbMY/Hy9KTGTj24ppfaBzTA4OTu69KEgFYgVE0SsOlSlM/jTWG2qTFYqtaHGajNuy/WrpkKrnHFRSSknpWilILGdJZeYeT+FNFiyt9Kvxhn/hOasCLIz6VbqtaCsUVtMgcfnUhgRQAvWrB4Oc1GOvFRzNisVzt3bdtP8AIDdulWVhUsC1TBY06UOfYdigbVR1FQtZj+7x7VqDaRjvTSyJmhVGFjCuLFsHimR2zKfu/rW6drZ4qCSNM49eK1VZ2sKxgXUTjI2nP1qGJnVcYPXkVsSbcerc01olcfd61uqmlmguZqzgDBzxTPP3HAJz7Grr6aW6U1dOZT1zVc8BkKvhcsP1qOSTAXnqccVaNgSw649Kni0/1HQ5pc8VqKxiSFtxH8Pv3NOiV+GKkg8HFbzaflfYdqRbEIOlP28baAZyQlx8wxUzAIo71dWALxjr1qtcqd+AKjn5mJkCnzDxSPGFap1TywPp2pZFD/N3p82ok2V2g3rnH4VUbT2ds/w9a0U7DOTVraD9TT9o4juZMWn5UEjPrUkkCxKQOg5/+tWiF259Kozrnn16UKo5PUaKyw7ciomt9+78KuKpO3cO2KmtrWSadUiRmY8dK057ajehQhs2JHf3rSttHuL0qscTMTxmvRfDnw7e4VZboY77SK9G0vw3aWAHlxLxx0rN1GzGU+x47pfwpnvMNP8AKprvNG+Gun2CjMQY9816FHbqmMKBUoiwTxkVEqjejZm2YVvoUEKKFjAA9quJp6qB8oBHtWiqE9DxQVzx096hyAofZ1UHrxSfZx3HH51dZBk+vFM27aOYLFMwLu6AelNaFcY61bK4wRSMhyeOKOYLFJrVMfMBUMlnET935fpWiQTz6VGVH1p8wmjIl06FjjYD+FZN34ctbgHMC5PtzXUsNvpiq+6NnKqRxVcyCx53f+A7WaJtiYJrk9Q8ATwr+6Ysua9sePI6VXmtVdTnp9KqLstBqTR87Xuh3FodkkZCiqJsieT2r3y90SG4U7kzmuO1XwVli0Pyn0q1UkUp9zyl7Zt2BnFNaFsEBTj1rqb3Rbi1bDqxX1xWVLAVOK0jWuaKZishXOe1Rla0pYgD93io/KX059a2UyrplExkjimFDVvyyMnoKDHjliBirUhOmmUgjA0uKsiMsTyBikMfuDT5iPZlfmmcirG2mlKdyXTZB5uDTt5xnrQ8OelRhWUVehg3NPUfkmnckVF81SK3FJocZX3AlgPeoyGY0pJ9KFJJ6YpkvXQnjOAO+Kczk/hTSemKawIqLG97LQXfmomLU/pTX5U1SM5u6uephTg4puCpPNBYg46DmkEv3fbrXzep2pjRu6449aQt83rT5JMngHFIF3dqY2OXOBxTiuaF7/pTgR7VNxDFUjNDKwGfzpw45z+dBYMOetFxkLqSvFJFFt696nGMZPagetO4CgHvT8fLyOaj3YpfM3deKnUYpQHjqKQwL6DB9aaZBjg9aa0+1femkxki7Ub6dqj84A4qF3Zhiq+45PXNWoX3E0TSSsxPTFKhP5VXHXk9KnTgevpiqasgQSls+1MDOe9Sls+5pQpOPlPNK4rleZ5Bz0NVfPkY4x071otC1RCAe1XGSsIiilZeWzz6Urhm9s9Kn8rHXA9Kdsz+Hek5LcEVBbEvjFWRb42/yxU2duOxFOEmR6+1S5thZDSoAxgCmeR6VLgE8Y5pynGfWpux2K/kZOR1qRYutSn0NGMd6TkwIhHx1qvKu05BPWrR4GOlRsu4n6VUXqFjMml255OaqGTzDkHk9au3Fq0g6jB5qulkytXVFxsZu4+NcqWNRzIeQOARVqJCoxmpGg3Gp57MdjLRW3d+KuQ5PVjmpRbbc+tGzY3pTckx8pI65HuarSQ56nPcVPvyM9+ldP4a8Hz61IHkGyL1xUJtA9DndJ0O41W58qFSc45xXsHhXwLBpiLJMgeYdyK39B8N22jxKscal/72Oa6RYtvWqv1ZlKTehSS3WMDHboMVIqYHTvVjZSlePWhyM7EG0UvUccVIABjNNPHQD1xWfMNIYeDxTdtPZCBml25+tHMFiFl3Gm7crUpXApcDn1NJMCArtHy0wnNTEgH5aiPX0ochjAuR15qNj9Kc7Bfm3GqgvI23DcAR2qXUit2NRHyKWBGeBVP7KoYsDzUz3aCoDJJI3ydPesp4ylTV5Mag2PAxnBpGbcuDxVZ5ZIQfMXjPWhLhZflUiiGPozV1IHTkOZBnnBqGSFT/AA8mo72b7LgluTSQ3scij5vm9Kuljqc3aLJlTaM6+0mOdSCoNcXrXhHfua34avSCwIIK1WlgVs4rsjOMtmRZo8Hu9Oms2KyKRk4qp9nHJ6GvZ9U0C3u0+ZRn1FcFq3hmeyLNGCUP8qvnZUZI5B4ty8Y/GojbnIU845HFaklvjrwRTViA5OTgVoqljRSZltbsB2FRiIkZIyK12jyOOKgeFsEYOParVQal3M1hyRtpGTjjpV0RdQc9eMdqY0J98/pVqZSZQ8rHXrTTGNueOvarbJt98c1FsHIDe/HpVqQ9CqUHpSBRipmXHSoiCDWiZEorcTaOMkUuxfrTTTd22nYi6XQmVBnrxTHGDTfM44qIzYPrQkyZTihxFNxTlk3UFsniqM3Zq9z0zqfWjGeT07U9UwOO9OCZBHbt7V842dyEUYAPXNSK3GQKFGOB2oC8+561LYyNzxgEZpyrgdqUgBuOlKvOc8UBYaRx1pBjPJNKQB3zSdDQhWFJzxSZIPBpHb15qMsSeuKpIdiTPJx0puNx61F5uR1ppc/SnyjHt356UjkYqJtx/GnAHkdfwqrANLkn9fpUYUsx9TzmtGz0a+1A7YoWJ9cYFdnoXw6uLg7rv5B6VS7IhySPP4rdnH3c4rRt9LuJF+SFz9BXstj4CsbXb+73Y9q3INDt7cfLGBjpx1qvZt7sydU8Lj8N6hMy4t2ArRg8H35cB/lX9a9rGnx84QUq6arD7oBp+yj1ZHtWeOSeCp1BIkJNRR+B75idu09+le3x6XGP4RUy2Crn5VGPahwgPnZ4RL4I1AD5VBHXpVKXwvqMeQYSfpX0GbBW7Con0tCT8q/Wp9nEfPI+dpNGvkyfs7flVKW1ni/1kTr/AMBr6Kl0RG+8oqnL4ZhlDb41PHHFHs10Y/aPsfPiOQSMCpQyqvPPvXsGo/D6zvBxCsbf3k4Ncfqnw2vbZWe2kLr1wwpOky1VXU4fzfmq2p4HtSXWm3Ni+J4XRj6ioQWOASefSs5ItD3OecUgTnpyaZ8wHUj1pfMIP+12pWYx5Q8Dj3qF14479ab5x+9SlqpJoFqQOOvrSpwTuJxSOTTxk/0q+gWHE9cVE4JIqZAWJNSxwNO6xxjLMcClewF7wroDa1qcaMpMQOWNe/adpVvYW8cMS7VX0rD8D+Gk0qxR2H75hk12Gwng9B3q09Ls55u7sRxoEbmnNTttAGaTkSJtJHWm7fzqXH40Yx1AI9qkCMJgc9zTTjP0HWrAUsv86Z5RJ6/nU3HYiI4564prDHI7VP5YYbTzTWVV6jigLFfGPpUZP+z1qVnReNw31VmnVeQM571DqRXUaiK5weSBVGe5wDtHzVFLJJM25OVHvSllaEYXLV42LzOzcaX3nRCj1ZEl15zbW4P6VTmtI0kLg8/WrcMCh9xGQOtVtUjKxlo682eJnVklKRsoJFSW5jT5WP41Z0i4EruuSR2qODTluIQ7csRVmwtPszttwKmcocrS3LjDUt3durw9MVyt3DcW8hkhPSuw3q6HpxxWZPb726Dn8qihUcHZhKBjxQpqaK87HeOMZqG8totOO9Gz9a0bm0WGPeg2msd5GvXSN+ea7Kbbd09DJo1lC3NmsudrHtUEbvv8tuQatpA0UaquMAVWlUhty8N6VVDEzpyvFkSgmPJjJKjAbuD1qhcWqTZBGQfWrcYSaUM3ElJfr9nZSO/GK9almz5lGaMHQ7HCa54aErM8Iw3U1x9zayWzFZF2t9K9mntC8YIxkiuZ1TSEuNyyR5x3FdlLH0ajsnqTySW55uDjmo2yQa09Q0iSycsAWTpWaFb867k09UBBs79fWmFcDDY9qshcA8k010xirUgWhnsCW24OP5VGsJ+YZwelXJFGe49ar7zGQcg88cZraMuxaZTkgZDz261CeatOd/Gc8moZI9vYj8K2i+jLIT1pj808imEZNaIzkhpOBUJQE1ZK5ppUYzVJmU6dyBVwakVRuqNs5pwzjNUYppHqJKrxjkULJx0/GmkZJ7t6U0Lzx09K+baPRRKHUDmgyAf4VCeM4P4UjEcDkCjlHYkaU9OlI0nPTNQgkjgGlIwcnmnyoLDmk5BHShpKFRux6+tGzHpzT0GN3ljz26U3JzzUyjHBFOKjHTrRcCuFbuKTDBunWtK0s5btljhQszcdK7nQPATSlJbtf+A043eyM5TSOL0zQLvVGAjjbBPXFehaJ8O40KPcZZuuDXeadolvYoFjiVVArWjiVP4cZ/StFBLcxdRszNP0S3s1ASJQR0wK01hXPfipegwOtOVS3XnHam5E7kYQZ707YD9am2c9uKMc9KnmFYiEYHXrTxGOuKkVRzSnkUucLDVXmgjLZ704KWFO2YHak2xjMZHPrSbVByKmRV7/AC075c/KPalcCAR7zjgCkMa5wBVgqOpIJHpTSN3QYpphYrGNVPIBbtTZLT7SNp/AVcSHkbun0qdFwWwNoHc1opCaOX1TwrbzQFJoUbcOARn9a8z8UfDlrP8Aeaf8x6mLFe8SSq6CNE8xz1b0rK1DS/L2tnMh7elNxUhqTWx8pXqy2czRSIY5B1Vh0rPMkko4PHp61714u8FW+roZPLEd4ORIOM+xryHVNHn0i8e1uo9kifr9Khrk6GynzGXDGSMtmpiFY4qbA9Ki2ZP3u/NZc12aIjYD2xTlZfyoKjJXFHlEHjofamAm7nA4rrfAGl/2lqyuVJSP2rkkiOevJOK97+GWiRWemLPt/ePz0ppJuxM3ZHXw24jiVdvIFOaPjnjNW5SWO7oKrOuAB61Umc4wRemPel2jPrTgvuacAM1ncZEUAPTil4PGKl2gUoAwOOaQEQGF4NIVyfSpihx7dqYy0m+4yI4xnrUcikqdp5qxtGTUc+AjYXkdMVhXqqNNsuMbs5XUG2u68jb3rJt9QeQNG27aOhrQ1F/lYnk+lY6XMQhJyAw7V81SlJxb7nXynSaZtktWHrxTJ4GtkJ6rWdo2p7MxsnyE/erppBHcx+q44xXHVUqc9djaKTRgpcKkRwMknpWfe3VxIwiiUbj1reubaIR/IMHNNhtFViyjkjrWkKkV71iuQoaWzxrskX6mrsiK7Z+6KleE5FRO23AqHLmd0OxG0Py4XJ96peTcqWIZWHoa0FkJHA6elODAHpVRm0NowrmC+mUjYoT2pNO0lkDSyLj0roQAR3/Ch0yuB+VX9YduVEuKM4phcmqbQMWZjxWoycD0qKTbg4ojNozcTm7omOVViBaQnt2qa4Y7AJF3Y5rRjt0Ry4XLt1NR3FvuHvXUqi0M3Ez7eZZpUj3YUGr0626xkYBbODVJYDBJu2jIqZFS5LZJFOVr3RNuhzuq6JuDSL90/wAIrhdR0po2Z0GMfw17QlmrRDPK9K47xHp6wzbo0PPUV6mAxzvySOepC2qPLyAuVIwwpp5HTmtvVdLbPnRr9cVi7dgJ7+lfQIzTuV3O0Z6n1quTtDHcSe2BVwoHbv07VF5O3Izg1rGQ0ykyqyngtn6VDIuMdh/9ar20qW9D196hmUFcAH61qpFJmbJ1qED5vSrUy47Gq2MV0Reg2KzADAqMketDDOahI5q0jGpJol2gio/amq3X2pVIzmqsYuSex6UXIDHv60xX57il5707aAfWvn3Y9FLQZuOc0B+3epMDA3cUuVyNpouOxEWbnANSKNze9L1JJBqRfmORSbJvYaRj3wKQ7s+9Sgc9TxSkcE5qbiuyMbsZNa2k6NNqkyrGDtPU4qzoPh2bWJ1+UiMdWxXr+h6BBp0KoqAMOp9auML6szlO2hn+HfCsGmxqSgaQdyK66G3SNRjrT4k2r9alVMdq10WiMnqJ07/pUgGccUBcD1qRQSOKhsEgVc/jTxxSqOeDQThvm/lUgA59u1SPjPyg9KYFOP51NsIC1NxkQ3HpT1TIz3p4XC0hYnpQFgwR9KOP4RmlX5qevAPJ+lFwsRhefmyfalYc/LUqrv5HSl27eOPWkA1V2gnpmnbRtBXrTwWKklhj0xSKPRhTHYaW2/eOWo2NNyzYUVIrRgN8uWo2nPzA5PQChMVgWTy/9XgDH3qlSPz8AAnd1Y0scO3Jcj8atxAdF4FaKQrGJq2kEKNvLH06Yrzvxd4VTW7by/uXSH5JMc/SvWbu6QRNGmJJCe3aufurL+JuWz0xWiakrMFofKl7DcafeS21xG0c0TEFT/OlgDt97AzXsfj7wdFqFsdRtiPtkeQVxywrycIQdu3BXg1z1Hy6HRB3RGsQLfSneWuetTCMqfbrTWwTxWFyxdNtftWp28OPvOBX1H4d0yC00yINnKqOgr5+8A2DXniGE8FU56V9EQeYIwm4hQOldENrmFTcS5Kbjt+6DVRuecYwTVqTI5xwagb5cDHWiTIIwp455pwXBwetSZUdxRnLetSFhuzFKOtP2568AUvlY61DY7ETDC5zwKyZtUYXSQxr8pPJqxql15aeWvTvXOvOfM/dk7s4rxcTmL9pyU9ludMKV1dnULIFz8273qKSQFCxqvZRlYAXbn3qpqNy4DBXGK5MwxTnFUl1NKcbanLa/IYmZV4zWVaW8csSkkmQmpNauvOlKk5xxVzQdNMiiZ24HIFKP7ujdmyiaS2McMKhauae8mWX+Fe1VZgyOEU/MT0rQs7cQhiM7m61wVH7uptGI8q3cdaeCCFVeppjSe5FVnlaPDZzH61kk2UOuJmiOT2qrKPMVXVsHvUV7MZSAGytFuVRTzmt4xsrkWJ7d9y5pWYg5qBFZRntTt+/+LFFtR2JlbvmniXA5FVI3KvjGc1KJN2aTiBc2xOnQhqqT25jJzinK7L61Nnevzcmp1iJq5mqMZGOacI+M+tWZItrY4qAvhvTNaKV9jNogaAMrBhyBkVzst39kn2nvXTNOoGMZPauW1mzad9xJGOldmGs3aZhNdUa1vqCpFz8yHp7VUu4RcjczblNZWlStFIYHbKn1q80ht5wGYeWTgVs6XJLQiWpgajbC2dVHKv261xutac1tMZADtau81tgg2ty2eMVTmsVv7TDDqK+iwE3Up6vY45e6zzU4Dk4O32pGcY49etW9RsZNPuGhcEDqKzmP3ecZ5+tegkUlcY+7J5H4VXmkwPf0qZmIHHeqkxyTxxjmtoLUpRI5JMrk9qqOKsMMjj1qBxxXRHQu2hEelQv7dassmKhKc1omYVItkSjJpGG3pUwjo2etVcxdN2PTGZfyqAkHOOtOKgcdeaVI8kkZr57RHddsjGWFPjjOeQMVOiKRwKfjB9qlyAhZWUilRealdt3bimgle2aVwSDYQT6VueHfDs2r3K4U+SDkmodB0iTWboR7T5YPzV7Ro2lQ6bBHHGmMD0rSEG9WROdtELo2jxafbrGq9B2rcRVHQVGnyhRjn9KlU/rWraMSRWwMbakHzdTiowcfh3qQfN/vGs2xj124p+fbH0pFXtxinbQtS2UHXGKeVBX3phYKOtJu560rhYmVtjDFOkf5sg5zVfnOO1Spge9IdiTBbrRgDk/e9KaHCJuJwOvNOj2vhg2VP8AFSugsOVdy5xginrgfNUe/B49afyT/SmxDt/TbS8k4yKe5ARflGeoIoC78evSgdgIUfX0FOEbMM8LQiYY8cipQnGcn6UgGBMFTxip1THIoC45yMDpxTWnZuFxjpmmFhJJVX73zdhQsMkyszNsQds8tUsNmWydv/A26VMqrGSAA5P8RpiCGzRMM2EU/wAPc1U1KEPEQqBI85GDkmtJYfOC5bBBwGPX8BSXcMccTjlG7E9Wqouwmji5bQT7osY3A8eprxLxnoZ0y8NxEmIpDlsfwmveZo/m4+9nOfSua8UeHxqFrMTF+5n4Uns2KqcVOIQk0zwIuxYdOlIeeoqa9s5NNu5baUfNGcfh61GDmuRqx1I9E+Etqsl/PK44UYFe2IQkfyrn0ryj4RW4a2uJCOd2M163kRrW8PhOee5TcEt8xpojxk9alZgW6D8aTk80MSI/KwOBTdvHBFSN1zz9DTSM/wD1qkBw+7zTX3eWdvXFLzjjqKeF7VhV96LSNI7nP3K+YCWHzCs2G1/fbscg5Fa+pRmF9/O1vSs77Ssf1r4ucJ0pODO2NmiRy7A7u1ZWqkiE7Tyeta4beobFZOpDIOeM0UneepehwjOXu8HnBru9GUm3X5McYxXFrAx1H9yufm5r0Kwj2wjHYV346S5UkaRRXkt1S6WU9h0qwGB+bIFSXCoy8/eqiy7TnJ4rz17y1LTIbtyD8p5NVp5tsQVjkHqKt4Eis3UrWPeuzNt4GBXTSV3YCvPebRxgCnW14HPUdazblP4j0rJubn7POBHJ716EaCmrI0UbnaJclmySParKbXPZWriYdUcEfNXR6RerdfLkmSuerh5QXMTKDRqGJs+/tUIO1v51YZnR+fwoJLAjiuZMiwZyc8jFSNmNd2eKhIYLyKilmAIUdR2NJRuJstecsi4I+buaY8AYdOD3qGE5k6fj61ceQoBj8qHo9CJIyfNS2ulWTByeKr6kUc9QBVPWpXDK/wDCG696jvLgNAuSNzLx612wpP3ZGL7FK+sfKAdScHkEVnDVDCwjnUMmeM9a2k859PVZo2+TvWFd232tZFVMleRxzXdRaekzCaaLNxsvsSE9TwPQVft7ceWB6ViWZ2hY+dy8c101onC17+CjGMbI46hzXiHQlvrY7V/epyp968tuUeCZ42UKynFfQE1tkcHNefeMPDfnKbmCMiVB84A+9Xb1CnK2jPNyARnAwehqJgCyrwVHvT5/kyM4/CoS5T3FaxOhIjkAXnH4etRsMKB1P8qld94Xt2pkicccf1rVFJEJXgHNMKc1Lk9DwKaxq0DRGRim4yaeTmm96ozkj0bZz05OKl24HH0oUZbr0xTj/EenPFfPNloQLjgcU5emMZpFfP3u9KCN3ep1HYCueegqzZWTX1wsMfJb9Kr5CjG4ivQfAukjyzdSLlmPHFVCPM7EydkdL4d0OLTIFG35+59a6ZPugL2qKJAo681MGGPvV1PRWRz7ki5I71Mhx9KhU7ehyKk8wL3+lZSY0iZeR7ZqQMB3z9DVGW7jhHzcZ7etZt1cSX67IyyAfxDrXBiMdTorV6m0aTZtT6jFbgszDFZreIVZ8JFkdjXNzpInBYll65PWrduwkVScZHYV5NbMqrV4aG8aS6m5/aUrDnA71B/a1xkBSOO9VLwj7OAuQT1NQqAqDnnHeuH65XkruZp7KPY1P7QuXG4Scmp7bU25ErgMBWbCfk5b3qhdtIspYfdzjinSxldS+Ip0lYtapqd07lN5SMdMd6ZpetT2ny7i6D+E1WldZY/mBJp+mWOZt35U/rM4/vG9SfZ3Ovt9VjlQZ+XPXNalpeKG3K53Y44yDXJzxlGxkYxwelNtbmYKQrHI6c12Uc4ur1EZyodjtldScgfL157U0ZLHp17VzcWsiJV8/hienPNbEV7u27VHSvYo4iFVXgzFxaeppRtl8ngAU7zCHPlrmq6sZCCx59KtIhK85H0rYmw1ULZLKWf0HSrEMex93XH8OOKEySFC4xTwMZ3Ek9h2qiSQyNKpVuF9/uinxRq2fUDgn+gpqkYG/j09KlVHkPJMa+o5pgN3KG+Qlnx0/iq19hkmB87LOuCEB4/Fu1Pih8s7lx2GDwPzzU6yr5TLGPNkDdBwv5d6Ymc1qtqsbFUIKE5GBgD1qmY0vdLmt2IDLkhmPHHTFdFqtqBEJpCodjjGQT/9auc+aORxjBYZBxkitIsl6HiPjrSVl3XKAiVM59xXAZ4xmvcfE2mfaYZivzSDPGMZ9RXiuo2xtrl0/hHSueorSszopyuj2H4RxqNFd+Qd/NelSMNvr9K84+E+DooTI+/XpbFY4+Nqn6ZNXHYynuUgvNSEEY5oJ3H37mkOc5zSYgxjk9PekyD0/OhjjB55pOhqWNDiQMdaarHr1ye1KM+2KXA+g9ahrQpEE8AnQhsbT61Qg0iJCWZSxHQHpVqV3jlAbDJ9KsRnzhs5Ga8qrGnUbdtUbxZj8DcNuAOlYeqLvVuPm5rop12SutYt/ESr4r5uF4VGmdfQ5PRrYm7b5ep612Nsph3LjgjHNY2gxCS6Zjnr0FdFckDoO2K2xVRynymqRRmQo3yE+1Vt/Xdwf51Pb4muWUjAAyKjmQeZx8uKhaaMWq3I0JUkKSQevFY+pLtJOK2pnUICc56cday7j/SHC/zrek9bjuc9cSN5TYGTjgVyUjsZW3D5s8131/bxW5XsTWVb2lidRR5lPmE4X0Jr1sPWjGLdjSMrK6OYjkctjy39fumuz8KKS0sgyB05FX3ZWyyqqHGMYHapbdlTDKvyj8BWWIxHtIOKjYTm2i5d3AjOc9OtSWk6TJu4J9BWZKDM2CTt9uamsbVoZAwl/CuFwShqTE05XRhk/pWZLIHk+6M+1asyFIS3ByOap28Qlfp71nBpK5FtSSOIhRjvVS4mKsdvOOCav3CFBkZxisW7kAPX5e3rVU1zO5nJladVlGNoNZ/2WEsP7wOeuatsQw68CmGPvxj6V3wbirGbuW9RuY0sw0a7mPbsaTTzBcgqsYWRo84I6Vi6PKJtWKSNhFbAB6CuwTT4lMkiOnmNnp2qK1qS5GK10cFNEU1JhgDnNdPZYESrgetYd1C76r93ocZxXT2lvgY44719Fl83ynBVWpIYlYdOaoXtlvBGOvH1rZWLg1FJFnPtXpqRieF+M/DbWEz3cKlbZz8y9lNcdImQe1fQut6Ut3A8cnMbDBA6V4dr2lSaVfyROSIzkocdRmtqcuhtTn0MRxyOpxTS3TOR+FTSOQowQV9ulRs4YV0I3TImbH0pp7dak8otngnipVgZhzj+tO6QnIqBc1PHBv8AlKnkVaS1XdUxiVR1PvUuouhm5HYj5SKeULdPx9qdjkD2p/bFeE2baDNgHJBzQAApx+OakAx6mmY59vSpuBPp1mbu9hh672xXt2k2aWVtHGq4CjFee+A7FJbiWZ1zt6E9q9OjOAqjr611UVZXMKj1sS7gvsM0MwDbvTrULvjvgDrVae4YJgMfp61NWqoK8hRi2XJbjaMk4FV5biV9vljGe9V4Rkf6QSAehq6JI8/JnaOK+XxeZzm+WnsdkKSW4xYGOGb5m96eknkndtHvTJp9gB7VUeX5+O9eTaU9ZHQlYj1GVHUuEAbvVSyuBs5+96VZkVSlVIU8i48w8xntXRFLlsNLoaglWVNjD5TUM+2FeuQKcyrMuYzgGmPDgbW5IrNJDsSWu6bkDip5LUDeDzuNNs28lQCpOfarcjpOm1eDiok2paF2MZl2vt71q2JEW3H61RihJZiwPFXbTDY6Y96dR3Vg5bMh1mVg6dQg71XspysnzA8da1riOG4gaOQjPasy3tCkjLg4A6miEouFmTKGol7cNMcnIx0qxpOoSW/yu7FPftUCQlz16VbMI8sDb97rmtadd0WnAzcLnTWl4HVT171rQyDGdxGe1cVbXD2IyTlD2rf03UFuYdw+XnGD1r6HC42FZJX1OWdNo6CIkjpnPc8VYBbb8qgn1PQVThYOFy9XhINmMHj0r0EzKxLFEpXP/LQc5PSrPmBVGFLt+Q/+vVPYzbQzDaewq5BIF+UrtX171VxWJlj8wbbpsHPyqoz+lSxvIjIoQQqwJ3D7x9qqRzNbs5jDP/tNgmpUaW6z5s58tjzheevSn1EMvI40KtvBk43KWznNc/eQEsZNuMnGMGuz229tIqoqv2AK5J96y763EwZ/ur9OvtVkNHn9xbJ5v775UY8N6V5F8SNAGnXfnwEPE/O4dK9x1C1SRWRnKgenNcT4h0bz4pbWblZF+U+npSqLmV+w4OzOW+GGrNHAsOQGDdK9fiZZI9zN8x7CvnrRfN0a+lhbKvG+K9n8P6ot5arz82MetZ06ibaKmjfXuMED0oIyQTTAQD1/CpAapkoQ8n1pAKU5HvmjBNSMCAPekB2j5ePrTiMe/wBKG5NQUQGEeZnJ561NwF6EEjFOC8D1p6klcbc1z1IK1kaRZkXwYMu4YPc1j3G8BtvPeukvLeSWMNsOB3FZphVAdw6mvkcWnTrO/U7oao5vRIpLaXDoVVz8premjyPeq9yRG6ycnaRx6VKZlnTcpJArCpJzkpm8XdEFvbMtz5mTjoakv7L5N2QM8+9T2MRdtxJxU93HvOc9O1Q6j50Ju6OWuHaFdqqW4/Gsjz53O7B45PFdVdW3l/xckdawheJFMYXA3HjNehRndaK5N7aM5nVL9ZZdzNkjtWPdTlHikzlkYNxXY6lbW7QTblTfjjA5rhr3KquRjnFevhXGaVkbQs0btrqsV2yqmfM7ita2SWVSq/dHWuH024FtdpK/Kg816lpMMbwbo8EvzWONiqOwNGfcI0CKB1HNaBKpBG44YjNSXemq67ixqGOESW4DSfd4rz3OMkmZSV0V01EmTYGJXuDWrZpuHmKuMViafaq+oFd3yg55711CKqx4HA6VGIcY6RJsZ96xWPHGDXMXJG/5uhrpb5CDg9K5q6X52GOK2wxlIqgAM39KsLwv+1VcJznPNTuWWFtvLAZrse5Byf2phqErqu3L9BXpemW3n2MLGPLEctuxXkqOTO7uSMsfzr1nwzN5WlBpQcdB3rTM4uMItDsUTpEgvHdl4XgGtKODbjjFX1jBH1o8v/61ezl8eSkr7nn1dyuUzwBj61E0aktnIJ4q95YPQ00xcdh3r0bozsY9zbl04z+FcF4y8NLqli21QJ05Q+/pXp7xKo5GQQcVi3lqzrxxjtWsWSrp3PmOSFldonTbIhww9xUy24bAxjiu28e6EbC9+2RqDFIcPjkBvWuRHI+9W7maqTZGIQTjGD2OKk2jO3aODUiqcYJ7YprDgj9ai4DVOSRxTZB2o2AMDztpxHOR0/lTCx2C8tn8Kfx69KYCM/jTtwJ7V5DN1sONEUZmkVFBLE4FNK5XitDQ2VdShzjGec0kNnonhLTDplptdtzvya6kvgD5u1ZdoV8sY/CpZZG2nH8NdukYnPux13drEGJOCO3rVO3mLlZWJ5PQ1mTNLqN2EQ/Kp5rp7LT0MIZ+fbtXyuZ4zmfLfQ66VMdJbi5G1W27eQKyTeeRK0MuQQa20gVGPltgn+E1haxbmZvMX5XU8ivLotN8r2OmUXa6JhcmU8H5aRW2fNkdazoJJABuzxUjy54Brd07Owolpp81FsllfgGnWsRZvm71pqvljAHzetRKSjojVRuPs8xQ/NgkHpT8JvPQ1GpO3J61G7nevH1rntd3LSL0MpX9ak/dyrh02nsV7VVUbs7c9qc5Ze4rNx1KsTpb7t2xgQBjmqJjaJmzmrEcmSPSrLIs21TjJ70+Zp6g0UBOGYKw6dDVp7jynRnwQwxxUN1Ztald2DkZGO1VrgvJGGGPkIOKqylYaXcvSQBDlO9PQliAemcVbK5jDsMFh+VEUHzCsOfuTymXqbYuPL/hUZFV7G9mguV2tlT1FTavA/nsyr97pUNnbsFLOMGuyjP2cVNHPOPQ7nT7jcq8jmtu3lbleAO5rh9KuSrbSehrsLI+YMk8V9RhqvtYKSOKUbOxdQ/OGXJYdcCrsNq0nPADep4qum0dBlvarUbhX+ZvwFdSIZZhaOKNv4nxxxxUaSESbPMPznkChYiysWby0JohURf6mMzO3TsKoku20UzHepUbuAD1qC6jiA2yT/vhk7RyTVtbae9OyeXYnaNflHX9atxW9lbKYlQNNn0rRMRxd7BIse5YysR6g96wtSPmebGEjkQrxu6j6GvUJ4xdRSR+WFUDuOBXnmtWjB9wA+XKnFUiTxbxXpJSdb6MYI+SX+hqx4S1FobjytxCn0rrNX0tbiGRG5DjBrz/AEhn0rVzHLkNE+Dn9K4asHCopI0Tuj2S2yQOpGOtWwRVPTpftirIvMZHJFaCrxwPlFdTIECknj9aM4PrTl2knihR7VBQzHy9cUm3P4VIV59qApJzSuMbnHPX3pw69cUEYA5+WnKFY47Hv71jJlomBVYW81sqOw71z1yd7tjgbq3iW2leMNx0qlcWMKRF1kJfH3fevn82o1JtSjsjppSRhtCGX5u5qhDKtnctDITtk5XHrWtKSo28Y9fSsC/zcXcEafe3AZrx6PvXT2OuO500Vt5SL3NO8vPJ7VLC6lVVicgVWuptv3etcerZbM/UWwhYDPNcXqsAmLSx9R2rqrotL3wPSsHULcqvyqK9XCPkaMpI5ee+lKeW2Qw4OayriEyhyoyvU10V/aG4KOuN+MGq0FrhgrKea9mnUildFwdjD0vQrrVboRRoVTJ3OR8q12Wl2+oaBc7JMXFmAfnB5Wun0u1itrLyYWVmIDOR61FexFomUVxVse6snBr3SnIy5vEFvdQfueWo0pzcTGI4+as2408RxF441UqQCB3q7paNHexhjtJ/CplCCg+QpWaLlvp0kV+SAdoNbZTPB4qVYvl759alWDJy2K86pV5tWQ46mVdR5GW7VzF+PmOOldfqPCFa5K7UktXXhX1MJozgDmpZCBFIc9qeI+Krakdtu6R/ecYH1rvj70kjM40xbyQM8kmvW/B0X2nQYy6sGjO05FcB4e0ySfVYYWXLbxXsNppsWniVYS3zncwJyM+1dtaCxFSNJdNRTfLG5WMe3oB0pBH6VbdQSKj2k47GvagktEec9WVyuSOlRkA5OBjGKske2PSkK8Z4960EyrIqk/ImF9DzVS4hUD5SS2OeMc1pMn09eaiZVCOGRWJGM91961TJOD8UaOmrWFxbNjLqfzr52eZ7C5ktJxtkicowPtX1bfwl1zgAjjI4NfPnxc0L7BqsWoRoBHcjD4/vCuvD2k+V9SJScVdGCk4kAweB6VKj+uPxrmYLl4TwxrWtb7ftBYbsd60qUXHYqFTmNDjoOtKVCdsnBpsUm4k5HPHFOOTkZGcYrA1udhs4z+NOAXp3pmdw59KWLjJxXks6FsTYwtJGuZFC/eJGKTPbtT7VDNcRqvBLCpQ3sesaaJV0+IZzIF5NQ3d4Zk2IMOeDVi3j8q0VPYDINVVg3y/KvzHrjvWWN54w5rmcNy1pFv5UJYfMzHnit5JvIiAxWbZJ9mLBnA9Kla5WZTG/XPDjtXylW85XZ2xSJRdLP904b0qOfEwCyDIHRu9VGtZY33ZUN04NHmqVPXI601BLWJaditc221MxtkVBbxEnOKlefJxVu2XB6c1tzNR1GtS3bQ8bgORU+wlieh9KRDtDH09qQAuSe9cjd2axQj7t2cGoWco+7vVjnadzVnzswbNVBXLSLIvWjXygQFPOPWjzA1Ycl00d2u7nPStGJt5HvWsqXKrmigaCHjJ71ciIxxyCOKzAzIVOcDvWhaONmPTvXPUWgrdCWVPNRiR8wPWqnyxSr3Umr2Nw9qqSpmVUx3z9KiD6E2NVpN8a4AJz+VVZrpoD8mKnt9rRtGOWNVZrdt54z2FZRSvZjtpdCpMsvD896mYLjdgfSs63Vt2Mcd61raPcBlc5qqlomVr7lW1bybkHpng11+nOCoy1c7e26Ky44ZugrU0iRmO0D5h1r2spxX2GcdaHU6iM7s/MFAxz0qzAFY7UXzGP8WOBVe2jX+LlgM4rQQkD5QVHrivo4s5SdbTKrIzhmA4B6CrCsAMou0Dpz0qhHMWCgknHHNWoonkIY8qP7mP51VyS154ZxuYfe5PTFWA+wmNhnjPIqqPs+/aq7+uRjP6inrLKxKogTHfq2MdhVJiZb+wtcwhRGRkYOScY9a5fVLWJboKWUtggY5relbY2yWVyyjOAMk/UD+tVdR07jz/JdDsOD0JNWSeXz2paby8jJYjGa4vxzoD6ddRXgGGGFkI6H0NekSQmC8+baNrZyeQa1PGGgfbtJ8toHYLACZ4+VaJuh+oNRUg6kWgi7M8y8MaqWhWHecr712trcPMvPGO/TNeRWMkul37QyZWSFyp/A16lpl39qgSbs3b3rhpOUtW9jSVjXQZHanbSPQ0JHz2wB3607Zn5trCuogb0Hf8AKk2sNrZ6iptqKikg78888EfSiTYwJVSATkZNSyiLYMY6Y/WmHaF+bPtxUi9F9qa65+UjI7VjN6FRGpub6elJ5IIOCM+9Oi456L65pI1IONwzzWE6anozVOxm31m0UW7gAjJrmJ7doruO4/hVwTzxiu9lhWcYwCoXnPesq60+ExMvl7ufwxXhYjBOjJzp7HTTqdyu0yqPlP0qtLyc9fWq18XVlG0hRxxVmIAxL1/rXkcvKrm9yq8anpWbfxAg+lbbpsOcDn1rKvo2K9iPrW1KWo2ctNCxkGOAT61cj08zPAq84bBx2FMmQo+DjirNjJIJV2NhmYLz6V6UpPluhpGtDbyWzsqN8uamlI/PrVkoqxhedy9D68c1Bs3hm7AZrzua7uxGNcaf9ofjhQafLAsRU43Yx1rS8vALDn6VTnBckelbxqN6Et6F/S7pJJZFmmC/3BnjFbqxqq53BvTFcCI/LZhuLE0+216SychZN0Z4INRVwjm7wY1UN/VjwcHkd65adPmyPWtSbUVuxnnmsu6mSIdfm+lb4eEoqxEtSvPiKBn9sioNH06XWrkgcRx8k1NdWE91Zr+7csXGEA65rtfC2iyaRafvlCyScle4FehSpynG1Pf8jKTUVqUPDugPZ38t3IgC42oT1PvXSOW+7xU3G08DA5GKrNkg4xXuYaiqUbdTiqScmQsMtnjFIIyalxznA/Cn7faupbGJX8vP0HvTSoIOOlWCgXtUeMnoMVQFYqMDd9OKiaPjIyM9atMnOSBTfLyGIz6jvWiJZj3SKEJ4DZ4rz74g+H21zQLqKOPdNEvmJj1FemzDaWO0EkEciuf1C2yuMdRg/StoNp3Ja0sfHbgoxVhhgcGnJIUOa1vFentpniC+tyuAshI47GsWvZT5lc49YvQ1ba8G7LNtrTWbcNy4+tcwDirVvdshxnFY1KN9UdNOunpI9VUcf7XTFPVto6UiHnI69aAWGRmvm2d62ED7jWp4fh8/VYB6HPSsvOMmul8E2vn6kZSvyxr+tOMbsJPQ7+RSsX3uvtVaCZvNPlrlz0GKtXTfL16dqiW2ZLdmCrlumetcuZzUYcr6kUldhmSRtuPzOasxxEtsbgd8VDYt83lyKUYe+a0tigDHfmvmakrOx2xQyYG2HmI2VxhsjrVGYRuS8fyk1daZlG1sFDwRVSWBBlo+Ae3alDzLK0Me5uetadqVRsMMrjFVIUIxnO6r6jKhWwPfrRUlc0iJnDMOSAam3EBfU9s9KUKgJ3Z9KbHDuuUjLDBNZNo0RPdRLDbIQVZn5x3FZEoYnBJJPHtWvqEZM2FA2LwMc1G0Ru9pWFECDHA6+9KnKyuzQwZdO88gs23b09zV6KPygFKnJqxJbqpIbrjPXvVXdhslq353JWKUizIMKB6DNLb3Ck7f4T1o+2W5gcPywHB6Vk2btd3wWPoD9amMOaLv0K5bq51S8RrjoOtOMYLFmIGRwTxUcKMT8/zelUb93Sd/lO307Vyxjd2RhJ2L0EvJbaRg+tX7YI7bgScYrmrfVVjuVjkPEn6VsRSGB1ZcMpPFFWk0VSaZaggWbztuNySFT2z/AJzTklSO4G0/KpwRU+iObqK9UgHy5OD36CssuQx3NyT6cVileTiwqaGhrbASw42/KM5qjp2qiK52ZG4nqKgu5gI8bsjHfrWXZruvQOjZ4rqw0eRJrocs9WetadOsyxs3LL0wcGtiMqV3EbiWxg1zmknyYMrh34wK3on81o85w3UAfzr7CjJtHDJal6QKgG5QSDyoPI9qbDGDKu9vLDD/AFY7/h1NPWFidzSFVU4H94frxVyERoASqxRkYLt8zMa6EQNjjaRGVVVF+7+9+UH8Ov61YW3iIMU0xkXqEiOxR9QP61VN6NweRTLtP3nHA4oa5uJdqx8xkfd6A1V0I3o2ggMce2JGUAYOO/esvV7y3aJUOTICSobI/Smw6XJN96HJ6gKdo/OtOHQYYlZnWNDk7tqZP4k9fwq7slnnl+GiuEmDKjj0IyD71rjUYxJHb3c0U0ciES7TkDd1GQOefmx9ai8RWjW93ISBHGB8vP3h9Kowov2GRGChX/eR55wRwR+RojLUTPH/AIi6clhcQ3Sqxckxu3QAjpkf1qfwVqiu3lSSEcECur+IOlLqmkOw4mni3gY4Mien4CvHtE1F7S4Vt2ACP515+ITpVOdGkdVY94tWLj169evFWSOBxk+5rB0m9jv7dHRieMbge/0rcjOR83PbitIVOYTVh4Bx0xjr3pVUSNtZsdicZqSEwiQ+bGZEwcKG2kHsaruHXB3DJPJpyY0OKYI7fWkZepJPPTinlT3OT+dNI4bLGolqgWhG2COMBqjXcPTA64HSnPyee/elGcDIOPask9dTRD14+VuM/pUflhAeh5zUiqJEC5+X6daUYJUnB7dKdSCkNSI59HjMCyJypHIPJFZFxD5D7dpA+nNb8cn3lUDaexBplzbxyg4A3Dt1FeVi8uhUV4aM3hU7nKyjnBbjtWddAAMO/wBK2by1ZS3ykL61Q+ytJn37ivC5XTdpaHSpXOXuIiJc4606OKT7RAI8Fs5I9q1720AGe49qyUl8jUYS3QgfzrthPnjoawOglVoy2cgj8hTFT5WJ3Zx09a15YUkdtrBgD05zmq6puZztOevI4rgVTQHGxmTNsRsZB7YrHlmeZxHHu3Hqa37mMOOV/DpWCUnSR1RV5PXHIFdVBpoyaMy6aRJSqtlx71DEkJRvMVsgduua0pLAxq7tw2M/Wsk2V1M2QjAN+FehCUWtybFm3hkFsZVbDbsc1raZ4fkMkdxd/PGTnCnOahsNImaDy3kZATk8cVt2V2VjS2ZkRQCA7dc1hOtZ6O4nsbcEcEWdixq2OfWp/tIAwOVPYdvxrjpr+4tyVkSRFJ4OODV2wvzOdoY5IzhRnFdNPHypJWgreRjKlfU6DdjBPEZ7jpS/KxwoJ+vf3rPiuf4SzbSRn3/CtYWjON0ZkaEt8pbgkfSvbwuLhXjeJy1IOJXC/MSCvFKVPX3p5QKzBWKr3BORTgoyRuyM9hXcmYEOxjmm7MDuas4IBPGaaV7jp/KqQFXGcHpUUgU8jt1qwUxj2qNk4JPeqRJTaMkhRyTWPfxAj5hnHat9lJBAA3noScYrJuxkdCfpWsRHzf8AGrSPsWvWt0qoFuYgTtOefT8q8wr3344W8d5pVtcx2qxNbMFO1ic56nmvAya9bDSvT9Dlqq0hKUUlKP61uZHrgPOTxjilDqOe9VGnBXAyTTPNwOhNfMcjue0ti07DPJ+WvQ/h7bZtLiZiSpOBXmSzEk8GvYfBMRh8O27DgyksfWtKcNdSKmiNO54bsanEgEGc8Yqpdnac5PH61WF4r/L+leJm1NuUWVRZLp16Ptsiupw/TPStkjaB8u0479KwfOiinicpuIOPpW+rK209QRXiV1qmkdsdiFgzO3QdOKjePcACCOe1XMJGct3wBinyFRx6H0rHm7FFaNS6BcdDUqI3XGB6GnCLAypp4+Y4PTvmk2axGsVPsOtOt2CHcy5IOc0kqBRxj0FTxWpMankZqW1bU1Q+WXzHyuV71E0silcMdvXmpCPLchhlRST/ACgZweM1mrBcpXLqx5+91OKwbqY7yACMmtKeXYxLcZrMAEsx56V30Y21YIrXUskVsxHfgVt+FEVITK0ZLk9ap6hYb7USM3C84xW7oEANmoizzycjpRXqL2Ohsn7tjRZthIpZLeO8j2ucH1HWq7ny3+dvzNaNoqk89K82T5VdGS7HLXOnb927h14B74rS0ZSFaGZhx905q7fQAfMo+U8c9axbyZ4XjdRtUMMntXQpOtHlMF7kjqfDSNDcX0HHmM24fTHWsudWVpFYjcCc8Vb0md3uobu3BJbEcn64NJqsbwXc6zKBIDk46Vyq6qu/U2qapMx5xuiPHNQWCZvAR196uk5j3L2pmmxM9yoXG7NdkG7NHNI73QYC6KpJ3Dpg9a6qN1tgsZXBxnKiuf0wGO2Vv4geg71sRbHkXzm24GRnjFfUYZckEjinuaDXH7v5RkEemSM0QQTXDs/8OeAP8as2whKeZGfMU84HSrTK7YwAv1OCveuxGbQkFgsYVZOFzyT3rUtbOEI+1Mt2JPH51nyy7owq5wOQ3UEA1Hd3ckaBt38XrzVXsTY3kmhiUK8hXB6IMmo59Ss7cSMIjI2OTIxLfl2rD8wtbyLGHkkbkN6AVQlZyqq8zmc5yo4H596JVbIOUoa3ci4lkkVjtk/v9aoiF4Le3dstHIDIoycdcMMVNdDM23IYDueahjU/OCw+U4wOmG4rKlU5ncJLQhltIprFo5S2I2YqcZI4z/QfnXzxrth/Zus3EQGFL7lA9DX0hbxGUeQVO6RShPbK/wD6h+deM/EmxaLUYbgx4ZxhuMc0sZH3VIKb6EHgnWWtrtI5N2M4254r1iSQGJGiO5W5+leD6VMYbpGyQQcV67od8stqFP3jxz2rioqTi0i5OzN+1kWZ9rt5fX5tuamjBkyuFwBk5NV0j8sbv4T0qfAIHXNdavazJ9Bko2bT1BHXtTQwLHAJFTFOOeeOlQKMZrBtqVmWrDjhgR74NRFTlepGcVKg2gH15pW4UsMdc0TXYEMB46//AFqjnZowzr1z0qVVyqnA96c8W9f5VFVSlCyZSKtpKzj5hV5IWyWB4qGGL5gAMY61cmbyIOPvVh7RUaTlUexa1dkU7iSEfKSp7FRWHcCJNxRtpz/e4qDVLrYWLcD1HesqVVntPN8w7u3PArwamL+sL3onXGnYkvHhI+eVBk+tEWkWF4UkLM3ltn5TxmuYu/OiGcbl9v511PhndJpiuy4DMcE9TWVWDpU+aMjdRsa8hCM2B8vY+9M85CSFbOBzVTUbpYgVGfc9KTR08y1aZuS7EA+1cfJ7nMy3HQiuZMDHBJ5FY0i5mzk5zzW9JbB269OlPOnwF1JTPrzW0KsYIixkfZZLsDapKngmpJ9PWFcK3IwK3t6RrtTG3HFVGUMxJIOKSrybJaMp3aC3KqM9zXM391IwbjPOa7uaJPJBPOfUVzV/ZRgblx711YarG+qMposeFtWW9jNpcFfMjX5c8lvWt6HTI4bw3KcEgqVxgV5zDK+n6nBcIM+W2cDuO9d5Fr8M8ispI3dj2oxdGUZc1PZjpu6sy4+nrLH1AlJ59BRBqD6ankSMWibjPdfxqaO5jkA6Cqd5Crk7uUNY4TFVKFS6YqkFJGk7byG45HDDvQobABz71n2F0sBEUjfuyeK1T8p9c9xX2uDxccRDmR5tSHKxoTPTnFIUz1qZevGAvrQRnjuK7UzFlY/Lk1E/H4irJXNROpA+lWrgUZF2qf8AJrNvCu4+WrADtWw6rkFhkd6y7pPvHtnpWkW+hJ5j8SrNbrwxfZ5IGcenvXzK1fWnjULNo1xFtT/VEHAxmvk2cbZXHoSK9HBt+8jnr9COlH9aSlH9a7jnPTfKPHueakWHcPQUzzSVAPTr+tWhJsj2qM/4V83Js9pES2+3HzYP869w0VXXR7BGUJmIECvEULOyoOpOK99tLVbexs4s7mWBOR9OlaUr31MqpQvYvkI29a54ymGRlPHPOetdZcpxg9K4vX0eC5ilBwsnyn61zZhR54J9iaT1NK2kWVye4FbWnXEksBDDbjqK5rSiC21nCt1G48Gui068gD/N8oOc+/FfL4iFk0kd9NmkADtPIxVS8Dw3akM7Rt1HUirEsu5S8PzL2rJi1drW4UzKxViRn0rmpxk9UjZam5DKCBn7xqc7WOaxhfrLPmPLZ9KveYwdV2kZGcmsp02mUtNy3GRvIb+HpUlzchP3POSM5psYB5x+NVr+ORpVJyfTFZJJy1K5nbQtQTsp+fDHsfai4lDH/ZxUC7wuCudveoXkJ+Xp9aajdjUmVLiJZmOPvDnFZUCFLtlb1/StpdpkJbtUAshcXvmKwwF5HvXXCfKmmaRfc1LK1FxEVkUtGRjFbdlYraw+Ui4XtVfTlwu3AG3itaNTwvPAry69R3saxOe1TT3VTIrcDrTbC6yiqOvTmuhubbzoyGOAR6VzEllNp8wlGCvXGaulNVI8stxOPVG3OjSW27H1rmdRjJiYbvl44rfgvvMgV19MGsq8s57h5BHEzYGTgVVC8ZamMlcseGrgxTJFztY8810OsQrPIJ+uRg1iaFalSZGjIxxkjpXRFle3CHgnj61hiJfveaJXSxytywU+Wg471qeHLLfcsGX5uoyOnvU6aBJPKCOnfiursLAJKmAAFUDOMZNe3gMO21OSOSo+hd061aFSWUlQcDitP7MhKqyhi38WOlNgUAsecE8elWiY0Kw71Dscqe/0FfQxskcjFX9xuVF+RvugHjOKmEG755FYqR1JwM9KjWIxE/NsYkk+oxTHnZRtbl/4dhznjrV8xNi4WjRYxNO23bgInUe2abFPbqC8UIAXP3/mOarNA8iwmcfMASAg+Y/Wr0McEce4KQSOSetWpXFYZJI07+YibXf5S5GMH8PasVLaaa4YSFtp6t610E0yhNrNsypxgc5rFldzcMfUcc4GPpWNVq6uNFTUtOFuWcMAnQepqpajfcMq5w6EAepxxWlc5kRFyJGYYwO1UrcfZLqNzwyODj271dOKT0JkGnrJu5YfK+4H6jIH5pXB/FS0W7tPOWLbs6e+CcfpivRUHlXMilRtjIJ44wrZ/kTXN+NrSS60u4UrxDkkZ6cY/mpretHmpNEx3PArcbZQ3+1Xp+gnNvG/VwATj0715zHBtkGex5r0Lwu5+zIyt868H6V52C95tGlQ7WCZZLdd2AA3H+FTrt2c7lfkj0qjBwnBHHODWhGWuE6k+ua6ZRs7koaD39aaYmJY9iKmJVW27TSDB+lZS5ZdSkRKMD/ZAxmjOSf4Qfx5qRx2Xp2qMc56+1RrsyhoBzjBJ7ipYo9wwpzik2bW7mpLdVQr6Uua2jGlcsqqxru42jrxWVfXW9jg/L/DmtK8dY4m4wT05rm71yi55znNfM5tiXOapLY66MOpg+IZgqIuRuyTxSWLrf2KlI9pAw2OmaztbfzZFNX/AAigNk4Ocs5OK53HkoJ9jqUSA2AJZWHbPNbOlur2EZUBQmVAHrmrkun7l34AbHSsbw6063F/ZzDakTB48jnDZzj8qxc/a0277GnKVtXyXbjNa3h4q2kR7lI2yEZP51R1RPmatbQVmmsDHNDsWMfIc9RRVl+5Ro1oDpycfyqC4byhkdQO1Wpgy7uduayr7zimFUjPesqauzFoqzXm1/lYkYz+NRpe/d67jUUkBVd27HfnrTU2lguMk9K7VGNieU2GPnwht21SK53VEeB2Gcoc7W7EV01lZeZaNv8Aw9qydQ0W8u1BjjJQNgY64qKE4xnZsTgcaUaaVQvXPrU4le2mKZ+ZfQ10U/hFxbFs7X/2u1Urbwbeu6M00RiPOQSTj1r0ViaMo3ciYxSNDSrtpgFbIY9DXQrEJF+b1rjJi2k3fk7twH3W6ZrobHWDMinbntXBiKT+OGxXKao03dyvDHofQ1a0+RbmMxhgZIThs1HBqa7dpRuRSQ2vkaiboEpleVPG6tcqxU6Fa0tmc1eknEuBACB+dOK8crnPepnOT6evFAyQe6n1r7mD5lc8ySsQOgAX8qryLkdcZq43PA5I6VC6ZXkdK0TIKEq7eMZ4rNuImORx64rblTisy6XINbREzgPFi/8AEvuv9w18nX6hbuYDs5/nX1j40bytMum6fKa+Tb1t91M3qxruwfxSMK+yK9KP60lKP616BzHp6D5hxjtTjLtbaQdwFSIuTk84p+FY+tfNNq57SQlov2i6giU43uBn8a+g0jESiLOfLAGe/AxXgem/u9QtTxnzV/nX0Zfzw30q3FvaxQR7FQrGMBmA5Y+5rWl1MqpmSR5XpxXO+INNN3YSKvEi/Mn1FdVtJz0qnPGT2pyXMrGS0Z53ZM8yA9COo9DWrb+YjKw4PrS3WnCw1JioxFOcj0z3FX1hLD0OK+ZxX7ubizthqrksF2bcht5IzkitCe5VNEdhtLSAhQOTWO6oili2QOtVDOwRmUkqpz7CuP2Sm00dFOVmW/B/myXMi3MbJ5YHLjGa6a6lVZs8AL8v1qlaalbXtqvlyKJhjcpOCKiluPNfBbAFYVr1Kjk1Y0lI1EbPTp9atp+8XY31rLtmyfatBTgA9/51yTVikTSIVU7sdO1Zkow+cc44rQZj95RhumKoXCkndjBPHFFMbKwG6aTrwcU0K8VyAuQGPFaNjZHJYrkk9atXVlulhwPmz+VaOqlKxpEvWsQQqzZ55rXiGFyOc0C2EiBcYwKcsbW4YceoOeK8mc+Y1RL5fALDiq8tslz8p+Ve/vUv2g7sMwyveopbmOJl3M25uRjpUR5k9AlOyMaTTkhvreHT2Ccs91uYkbAP0NaX2uFEfy8hhxlhSSz2qhpIY1Ekv3zjlvQfSsW7c5J5CkDP1rrSdW3MZOXY3Y75FV9xUZ6YHU1Tu7wEnb2OOKwEmkCnbuYfTNU7q8uApUhhznOK2hhfeJbdjstC8RG3u/ss6l1JwCOoNdg2oQA+WrAN37V41pr3CzrKjNuBzkDvXoml2clzD5k33nroqYyphLJPQhU+Y6tLxSucg4Fc74hvvMdJUcqIgcYPQ1YfTWgQNFJI5B5X1Fcx4gWWJXIDYJyARWVXNJ4u0IuyF7HlOu8K65Jfoba5ZnbBdXB59811sdpGo3kl9x2nHGPQV4XoOq3un6jE0YJ55XsRXptpqd1f/wARSNgCUU5Cn/GvRjmUcLBKrqZOlzbHcFAMGMBXyOOuBmqks0iyNuIHHAPIrBub2eELIkjtJjjcT69K0Ipo57ZHDkOw5IHFejhszpYi6h0MZUnHctO3mp9wbuzE9qqfZxJtbdnBIIxVy3st0qbmUggHls5/DtW1baQ05ELYUOuVlPA/nXoRXPqZPQwYrdY4ZXXGwcD1BrGn2yOzAqc89ea6HWCqKsEMm5I+AwGAT3rAjjRzsVfmzktitNmkiGTsFklWRv4kXIxx/dNUdYt/tEN1EOd1uW5/vDkj/wBCq/OkgRNvGPl/Anr+dV5oXuPM5ySjtjuxwc/1rp3iR1PnS6XyNQmRgfvmvRPBSQT208ZJ84DcBjgr/jnFcB4oP2TXZ42ON3Kiuk8Fap9nu1+chW4ODXjYeXs62uzN5q6PQhHg8cVbt22E9j6VMbXLDbysnKHIqMxlWK8qwODkd69OrC6MYvuQlmaTlTgnrU1wMQkrke4GakiiB4bnNR3TmJfLZW46j0rxK9qceRs6Iu5BbzFk3HORUqtndkNkdOOtEMOAvOc9RVjbgq3y5z07fWumkpcquxMjUdwc/SpFJYhiSKVVOM+tWYohInzcdvwpYiHu8xUdzKvDsZW6q3IHSsDUGy3Tiug1Dh8jsTj0rHwt0OwHvXxdaV60pHoU1oc++lf2gsgX5T2PbNa2habLp9oDKi5J6A1oBY4U2IBnPpSb5EXcVznmpnXlOPItjZXRcd0ZeBgGqUsscchxjIGCeh9aYbs+S2Yn3Y4571SV5lnZBtLMnO7nt0rKFPe5aK1+VkRnU5GccVZ0ZZDZg/MuGOfcYFObRpJovml8ssc4A4roY4Ils4Y4znYvrmtKtWKhyrU1smjGndW65VR1rOndR91j+NbN1AWzhcgdaxry33BtvIA/GnRaZm0ZRtzdSAKec49a3YNNiiVWIBYY61Q0m2LTvI2cIBjjGTVqeaQyGOFWdwOw6VvVbb5IsOU1Y5I4WypQZ4NWwTIqiP73UAjrWDp+lXk+oRb1IQfM2fpXSQzm3LKRkKCMntXDWSi9HdkSjYz9V+WEqwwe/Hesi2l8iwCqhbaDx1J+lbGpz/aYXYAYU4zWZpUMlzPHGoKAZZj7CtqTtTvLoZW1Me+0fUNXYRpDbwW4w5kcneRWlZaDa2iiMzSlsdMjANblzbTIGZRuz0YVn28UjTYkGBWn1mU42TskUaun2sVrABsDSn+MjPFUtZO4BucjOfatBTj5eciob+JZovmzuIyBiuSE2p3ZM43RXtJ/PtIH3ZYcN+eKsqQwOSfpWVpTui3Fsc8MGxj/AD6VpQlcqPf8q/R8tqe0oxkeRWVmTBcjg/SkdNoBPOanB4BPOePamyHOewr00jnM+UYrKveFNas+D0yM9qxtQO2M5rSPcTPL/iVcrDok43YLdK+XZzmVj6k19B/Fe+22nlZHzAk188uck/Wu7Aa8zMK70SG0o/rSUo/rXoHMetkRgEqvzYqNHxzj2qFpiT2GOtRmRj3GK+a5T3DU0ZfM1mxX+9Mo6Z719DQs0M2VADEbSNvUV8/+EpVXxJpJZiF+0pnjJ619EX6vBqNwh3hkfjeMMB1HT61tT0Rz1dyqUUbuoPZcdKY8RYfKMmpc5ky+5s+/OaXbxjFO5mY97p/2mNlKgMOVPoawFvGWRoXTZNGcN9a7No88d/0rB13Qmuk+1Wyf6UnVR1df/rV5mPwqqrmW6N6U7aGJf2stxF5kTEkclemayFeQZTJyRyK0ba6aVdm4g4xWxZeHUuQGO7cQD/8AXrxfaqkrVDtgzmY7OfesyRltnIrY+0SSlXYYJ7YrrbTw+tuNqsCGHTuKoX2ifZzjHB5GK5njYVJWZs43RFYPwB0zWtuGznpWPaxtExDDGPWtRQJVUfyNctVa3COhJDOruF3YBP51ZNorEOMEZrOntMbSh/eKcg1TOsXNo5jdFbHvUeycvgZVjp4QiAj/APXUplTILAlfUjFcZPr0kqbUGwnrii0v5Aw5dvbNJ4OVrspM7o3oiPLA98mmSaku0/MNtcy94zryfrmq73jZCjkngCso4S5cbnQHUDK+1ATk8Ad6iv8AUduxfLPmL7dqj0+wYhXkBMg6LnGK2rXSFZzLcj5jwFNTJ06bHJX0Rg2l01zcIoXgnoOBW1Paqy4C5PcVat/D8cUyyKCrA5OOlaQslk3MFPydBjjFc9XERbTiCRztrojJKGWQBWG4g9qmvkhAKOA3HpXUXdjbLYQSQ3G+5biSIJgIO2D3rnpbdQxZscYNJVXKV5MrlItDgjhhHyoA7HNdXC8cSjaMdvpXAWN5NHqclupDwyMSq4yAfausSfaihvvDrnioxdJ82r3HazOijnUpgcN60y9to9Qt2hZAWYcNiqVo/mbff0PStiGIZO3kj0NeVL927oqyZyA8EeW7OJ8t6YxXUWGnrZWUcEceWPLtgcn1zVsHy2GRwKek8bOFYEqe47Vc8TVqK0mTyJDUs952s5MY6kiob6B7S2Jt3Awc9+tX476CHKYZRz05JNU9RvkFsd2Qp5xnrXbg6sab0epz1I3LOl6k2s21m9xCiN0kVBjOO+fwrXvL1o5VMXzLEOp6AdiPf3ryXSfFEmn6kY2jk8t2OPXBNenQSR3VovlrzJgZJGK+5wVd1qe+pw1I2ZX+0fa8lS+R1z82PeqyDyrh1+ZXGO1aptltAR8v4cHNZzoGmLfx9eT3r0oJpK+5gx/kEgLuPIbB6/55FESsYVmjUGRNwHI43Ag8fX+dWJY9gkViDsPJB7Ef41atkFrPcRzRuYvlk+U87SAw/nXbHYy6nyd8UZVsdftZCQAzMvrkYz/So9E1JVkjljkDLkdKzv2gbg2M1jcA/cvMHHoVbIrnPDWohXUKd0TgEfjXl1cO5UVVXn+Zupe9Y+tfC93FqtjDHIyqrD5WI/i7CtC5jWQKWXEy/Kxz1968t8Ba35TfZmcbf4cmvVgwmRZOMcZrpw1b2kNdzOcbMqIpUqw7VXvLYSTbmPzOPl+bvV9o8Dn9KjZM5z09K5cbhvaRLpysZpvVjjx5eGzg+tWrciQK2QcjFVp7NNxCsAuKfpkEgj2HkA5rxsDUxCqONZaI3kla6LqLk8fjVyOLKZY8HvmoEVfm5JbGMEVZXIiHlggjPNduKq2g2tQgtTndTIQsCSR61i6Ud0ssRBHUrnuK29RhZwey+9ZOlybZtpGHXPPtXxUZc0ZM9KBo+VtGWAH86rTDzPlOKt3Mucng1UERlTOMc461lDuzUnhto3jwW6HtTrbTEW9eYENlec8VYtrPy7dVLA+nPIqzbRyYddoBB6561nKo1ezNEtSC5h3IV6Y6VSiX7FCY04JPze9aF3Iu07uOxrEvrkQQyy8dMAdiaqinJcpcVdlsljjgnPHFUriEyHCjAx+NZ2j3/nrIpbDqeK6G0dSVDLljwDW04uiwlGzMa4f7HCEUfNjBzRoT7pJAwA3EDJJBxWhqdvA7FrjdtzwVNT2ejWcCrKDIzkbhuOAB/Wq9rH2eu7Jvobtkdjsq9x8xPasnXgkMDyZx9DyfeoJtYa0m2xtwfvehqhcLf66xWIbtxwAOBXPSotTU5OyJauN0S0lvYnuG3GEkjr0IrWlls9Og/dzJ5hGXAYZ+lNt/C9jYqrTebJKE+ba/y578VRvdDR3ysfyg5z1rWU6dWe+hHKirFrxe49Iye5xV8FrhPNhhYjPDdAfoadZ+G7aNUluI+SMsmTg/WtjzkkCxxqPLUYwBwKmrVpp/u0Joz7WGR2KzRlCPXmrsgjWMjHzdjTd+yTBPzHjGaLq3eIZ3EYFYN3lqRLY52JJFu7nJIxgn1PWtSAklVO3jPYd6pmUXT7fM2yoCT/tDPSr8MXCNgFjX6Hkcr4ZHkYhe8SqmeMgZ7k4FQkZX5uTmrPlgjbnjpxUci/KfUdK99HIUpxkVzervtDV0VwSF6iuK8TXYht5ST0FaX5VdgldngfxQvvNuZl3D5eBXj5rtvHGofaLuTB+8ea4ivRwMbUrvqc2IaurBSj+tJSj+tdhznp5UHgnpTQAP4ahebC7umeajE77M7lFfP8jZ7d0b/hl9niPSpEyHS5Qrx3zX0PO7SSytMT57OSx4wa+ZtEvfK1ixfeDsmUn86+gU1X7VhixZ2+Zz13GqXu6Mxqau5rD9KlQc/WqUUwI659qvRMC3tSZmPCEnp29KUQ88ipU5BPvUoX8CalgjmdZ8NG6f7XZokcy8ug6Se/1punXk1iRBcw7ZAOcjtXWqnHamXWn29+m2ZNx65Bwa8jG5dGurrc6adXl3Kaz+cRtYoq88Vd2LdRbXXkcjPU1m/wBi3Vs5a3mEkf8AdbgirTzTxwENbuso7gcGvlcTgK1F6xO6nWi9CjNaorYKjnrUC2flD5cbTzkUSXXmHnIPXoalV2dcBW/AVCjNaF3QwRbtq+nepp9Pt5xtkUFqdFY3cysyQvhRk8U6OyupDmRTFGBksar2dTfYOYxLjSrWMbuFI96XSrZVEkrKCq9M1X1m8gSQx25MgHVz/SsZb+6lbyIN7s5xtUZNdUaU5ws2UjSvLhndmXaF7AGqllFdXt/HDbRu02c8DFdTo3gZlAuNSmJbGREp4B967HTNOgtiZVjVJPu5A7VzVcfSopxh7xvFMbY6fKtpD5+EmA5xzV7yjGQdwYnuRVgKSAq800oT17GvAlUcndl2FWUA5bFEcnnI7KpyBznoKgwWP3RgHmpWP7rHbPHPf1xSshkEmQ2fTj/61Q3cAeCRRjkYz/dq0sfPyndkZpshHlMvv39atSs9AseebZtIu90iBhu+V+x+la51gTAYyG/uk5rfksYbiMrMiuOuMVzl3pK20x8s/u25Uf3a9ONaFb4lqWrM2tK1WS4bymICgccdK6mwu43XhjkcHFcf4Wti8kzMMsBiuptLYxFlUfLnOcV5uMjDmaQOHY1ImEjElgABnmoz5bE44z6VSYTPnacdsVYitZIkV3br19q4XFLqTYSdto3Ko4rntT1GRAfMBKjtXUyW+8fNxn0qlLp8cinzFGPpWtGpFP3jKcdDzqe9El95nI4Ar17w/cW50+B1jifKZKseR/8AXryjxPZrYXMJjxhjyPeu18B3XmW/lEMzlgFXOFP1r7bJ6i5tOpwV1odhNK02JNxVT/ex8vtUEUOTkMC2e3ers64ZjIwLAfdXgVWthtG8LznjNfTpanC9ie7VVhRgp/eKAe3QjNWBP9ms55n+dmgiCk+g3r+ny0l4hSCBHXH7tnH8v51HM23S+V3b45lH0yp/nXRsjJbnxV+0a++zg6Z+2A/+OMK8u8HaozRtCzfNDhlPfFeq/tDFF08qx+Y3Q2cdeDXgOk6g2nXqTKAQOGB7it8BS9rg3HzZFWfJWTPpHwtq+HiYfeQg19B+HdTS7tUPXIr5S8PX6SxpLETkYOPavdfBOpmW1UqR8v3hXhQTo1nHudj1R6w0Z8sHHB6VAy5qpZXSuvLfLjIJ/lVxZVlGVrt54yfL1MuWxWkiyOmVzj8KfHGyRsq8N61OV3Dimudi49v615+Kgkm7GsHqR28fClyBk8nv+VXYWyuQPbNV49zOzkfKoxj0q1GBHbyEgD6mvHrV6ahyydjoinc5vVZid2B1NYMJMMySYzzzXY3enedCGxlm9Omayj4dmYxFBncecdq+VjVjG6kz0IoaLb7Qu/aSvXgVpR6aJArYCqpzjua2DFDYxouMhV5rL1LUYYkEkbgH261x+0nOXLE1TFjiUkhfujoSKtJGsYzgHjmq9neQXSB42znsa0Vh3ADgA+vFY1G07M0Ob1NMgnHFcr4gUraegArtdVTCg5H0HauZv4Y57aQOa9LCTs0y49zkNJ1GHTiwuG2GQ/K3bNdtaSrcLHNGxK45Nea6vZyBoHTLRq/zAdcZ616fotzp72qpbhSsaAMmec+9ejj4RUFUXU1mtLltgkkYDL1POeeKkv51+zxww/f4Ree1UrifYH7bucDoKi0Gd59QEki7o4QTkjjNeYqenO9kYtaDbXwtdX0++UiKEHJc/wBBXWaTptvYM3l5LFeSTWbHqMl1eiOIHBP4VrRgxbj6rXPiKtSa5ZP5EIo6g/lEbe3UVizalibYuFAHPpVvxBew28LfOXuGyEROefesKHR5EWAzXStJKN746L7V0YelHk5pk26m5LeSXMOSQqt36VPao0doWK4H96saaYB1hXkDgEdKvzGY2YXJHHSplCySXULEcMqTagwHLBuDWvfs8SoWXc2M+xrD0nTp5ZRMvBB49K7i10hnjVpjnPapqJe0UYvYiS0PLFgk/tjcysitnBxwTXU20Qz2POBWvqejoJC4XaMgBaiitSh6c9q/RMki44dN9TxMS/esVGUKPxqrMRg5rTli4PtWZckKpzXvo42zFvX2K3pXlPxA1JbeykG7BYYFeia1dLFGxPbpXz58Sdf86SSNXwo4ondtQXUuPc8i164866bnv61kmpbhy0rHrk1Dmvdpx5YpHDUleVwpR/WkpR/WrMz0EFnjBPXHamKiISrYyaepLRgLyR0pUjbG4pkj1rw9j2OhLY2c95cw29jGZLqQ4RF6k16hp+k+JtOigaexmSTaDgENx64rzPR79tJ1ixvth3QSh/lOCK+mLKWS5t4rsEGORQykHJwRmoqQU7Izk2UtGhu7u2V5LdoZUGWV+M1uwW7KCGHP8qkBLAfrVlEXeMfMO9LlsjMbHHnp2P51OsPPP1p23aTgdCcU8Hd1NQyhpTnpUqp8p4ApQADj2604A7cEZpdAJURf4uAODVkLtIPXB5A6VWR9oJzzUyzbQF3YFQ0ND9sb42on/fNMYrGeFAJ9AKjE5O7avGarzyfZ4WkYkDt71hU5IpyZtC7C91HYGXd1FcxrOsHyHRGIyMVTv9RZ3Y7jXP310WDAmvnK1eVeVlojthFIz5mlnmWONS8kh2qi9Sa9L8J+GY9Fg864Ia/lGHwchPYVmeCtGiS1XUZEzPITsLfwr7flXW7WeRfm2xY5rysfi73oQ0S38zqgtLjby8ZyuxT+7bJC1rW16k0bbcYx+NZ9zpwdlaI4VhzU1pYtAuF79Se1ePPkcUaxTRdkmWNuGAUjrVZ7tWbj6E1JJpbXUbKjbXHP1qm2iSgoPMP+1ng1EFT6s0SJvP3ZxwpOOtG/O0gk5449aEsfLIw+fTNPQfZ5AzANjIAzxnHWnePQpId91lypUEc9qY8LSKApJJqeOQzblb5mPOSOtIXETZXnA4NRfUpIZawcSM+Rz3qK8toWRgFDyAccVZ84SfxEN1qtPKwDSBctjiqi5c1yXHXQbo0ax72H3icGt+N13bd2DXLaO8n2kL3YkmtySQjgYLZ59anEQfOa9C/gbmI5I6VYX7qsc1WsmEg3Eda0sYQjHUYrhm7aCsVi7Ntwv1HpUc6MQR+tW9vyNwc+1OEJYHjgetSpJGckeZ+MLCRrmCSNJGPf0FdZ4YhjsrVQQRKMH61e1KEGBjs3OO5rJ0S9kllZZE2FD0P8Qr7DIMWnLke/Q8/EQdjrgzXUg2jGRmr9tasMAAcjjnvUOmxboGkI5c4GOw71pw/61Qq5BUZ7cZr7yir6s8qYzUIg9+0WSfKVUxn3Gf51Lqljt0TEOPtDW4Kr3JMmTj3ximoytcSPjJd85PYCr91cw/Zp8RuzoCiyHjgDPHv710W0Zmtz40+Nfg6TW7ORJpPs80JadSeVbAPBP418mE819sfGi7EqanbM2IngeP6ZUiviY9a6MpneM4J7Myxi1TO88F60yBYWb54+nuK998B6vi6G3Ox+CK+ULG7ayuY5lOCh/SvbPBfiH7LPbTKQVYhuvB9q5c1wlpKrE1w1Xmjys+q7MgoMdD+laFmXSUo2MY4xWLot3DqFhFd27ZiYDcoOSprobFo9wHGD3rhjFOSZ0PYuBCPpQ8SnHXPpVpox93P4ihYsnvxW1SFzJOxBCrBiu0gZzVSeOWJwu1iGOB6VrQqqyBiuR3FMRHluP3h4GcelfKZvgIVqkbq3md1GpZFeLckQG1gKtW64XgVO1v5kiKoBxktUuFjTAr4THU/Y1ZUz06equZV2N/B4HeuWka1kguAY9zgnBHT61v6i28tk5HTrXOXkSwxEr908Gt8KlY0aLfhWNjFO6jKowy3pntXUAqFGDubmsbwGCtjeM65idwo/KttmjYqqYGB19qzxf8VldbGHrxKxcVzCp5gw/Q9a7HUIPOXaecVzrWrfvMDHPFdGGmlCxpE8x8Yt9mlmt1Yj5Qw7Vn6P4jm02eNkbcCMOD0NHiq3ul1WYXqOrN93PRl9qw1UArtzX2VGlCVBRlrc25j2JdSh1K2SWORGBGfvDIqfTJnid44ySWH3cdTXmmh28015HHHkBjzjpXqHgvSr6XWIpXRvs0BO9zwM46V4mMoQw8Za6Csmjq9A0p4LZrmZSJpD8oP8Iq7PbPPGY0yNwILelbm1S3K4FVblwu4dCO1fLOvKc+YxaOS/4Ry38w53OxOSWPNTPbxRRHGCsaYAxxil1K6MW5txB6Vg3+qkLtiJ2459zXo01Uq2uyXqVLJluL9ywGc9K6mOzMqL8vy965nw7atfarGoHzOenpXq8dpDZQKpwSox9aWYVlSkorcnYw1hax08NGgyeBmr+l6p9ptmRFH2iM4LdhRelZItu3c/YDtVHT7ZoYZpCCuWKkVyUqtk5vczmmyDXr4tFgsSQTg9MmsfR9ehuIZ0uiFltW2ls/ezTfEN6gDI2QzfcxXjniPWHslmhgMisZSS3qMcV9bkeLxCd738jzq9OLPdPOjuLbzo3Uo4JBrB1GVQrH26elct4M8W/adGsrSRFDQqVZicZGeP51o6hqUbIxDZHfFffYavGrC6eq39Ty5wszj/ABbqS2tpM5P3RXy14v1b7ZduA3GTXsvxQ8QLbWrRpJ8zHkZr51vp2mlYk5ya7sFT9pUdR9BVJckCsTk0lFFewecFKP60lKP60AegCZiNqJjFPEssmFbC/SplRuqrR9m3cs2K8FtHrpMhZdmQDmvoD4SapBqPh1YbjJmtmEbMRuKqORj69K8FKZIxk/Su++FmqNp2tzWpUlLhQQCepFCkKSuj3WW/k1A7ioEMZIRQuAi+n/66kiTekkgONgzjuRnFQRXNxcTTIpVFuiNwICr7fSrEEW0ZJ7445oepiSqQfXcTz6VKFIP1puC7t0z/AJ7VMqkcdcVkxjQMk+ualAzSxxk84qQRZ5Bx7VJRFsB4IP4VLEqvxg88g+lO8vn0xUgRcMxJIoBFXdy4XtxWL4ju9iCPpgYreuAEkG3PI7muK8QS75myeleXmU+SlZdTpoq7OeuZietZcu65ljhQnfKwQfjxVq4bhqk8LW/2zxJZrjKx5lP4dP1Irxo2hFz7HYj0y2RbSCOFB8qDaK14EzFgjkjNRQWnG7jIOOvaryRYUfpXydWpfU7EiKDbtyrBgOKtKQf4qqeWUkJXAX0AqwhAPpWE+5aNTTlS6n2MNr44IIHSr2uwR/Z4biNCrEcgnIPNY9o7edHtXfg/d9a1L0rJLDHJHs2R5OGJznpRdKD0KW5hStnBzjPtUC59AQeOlaE8Zzt2jHrWfdgW6A7CMH72aIO+hpElQBSecGop0DHC8jv7UkU4kLYILY6DuakkjkRCx4Hf1FVZpmqRUIhSTyxndjrmpVj3kddtcteao9rqO3cCp7mtyx1a3nVAf3TAYIySD7101KE4xUi3DS5qwwRoV+X5v73Q05I3m1Gfeu392GXtu+lTQNHLtbcSe3Fa1oATuODj5d3cCuCdTlvclLoVdMjkaN225VeOB0rbisyVAZx0/pTkghGdigZ7gYzU0YEfyj7rd64KtXmd0Zy0KqwnlRj1qdYcjG35j+VNSMFzg4XpV6BNv3ssMf5NZuQnsZF5acNjJAridVEmj38dzyYz8pHbmvTrxTFAMgbScj1Nc1q22WF2OwKB91j1+lejgMTKhVUkc1SF0aejXCz2UexhgKWLDvmta2l4kKjKjo34Vw/h++8pZU3AKDgLjBrrIZQtowOckZr9dwNdVqMai6nh1o8smi3bbQyM2SSeR361Frmou0DBiSoVgmewJ6VGsm1sheAKxtZm2WknJ3AHg+ld0naJjFXZ8zfGLUQDqTnqqv1PA4NfJp619EfFu+je11IysfuEDHdicD+dfO5610ZNH93OXdmGMfvJBXUeFdXFvJ9llPyuflPoa5enK7KQVOCOa9SrTVWDizmpzcJXR9VfDz4hnQQsM26SFuGA9K9i03xhpmovvtpDHu6BhivjzwlrQu4UR3/epwwPevoLwNpUuqafbXcPMaNskyw618rWp1KVTkPXg4yjc910m6iuk2pIHkxkba1fL71ieF7aCykVkG5mXHaum8tWKkHANdENY6mctypGhUN8xJ6/ganSAO4GcVKY9tPQfd9DWFakpKzKhKw+JIjKYtzBgMAev1qnIFMrKpBPtV+4h/0ZbiNfmB2P6+1NjsiI92ACwzwOa/Ls/wAPUpV25L5+R7WGmmjldTRVYe/tWVLYC8jZd+3PTHrXcPYxynLqDjtUD+XaIdsaDBznAryaeK5UlHc6mY3h9Ht9DhhUAsCxb862dO0dZI2mk3bQeg5zVTwe6JFqXmqDJ5uRkZHPpW3JcA/dbjNGIqNVH1uUZt/FHBGW8vAxnnrVOws7a+iZ4+ecN7Ve8QvjTpJuSFTJ9qyPAZkm0y6fOQ8m7Of0rb2doOd+34jj8Nxmq+DdJ1wLDe2gk252nJDL+IrFuvg54bwCouYgpxlZSc/nXei3dptyhjj3qWeIoqtKRkHkDtU0sdiIRtTm0l56D2tqcXpfgDSdKn3QLKVHQO2a62C3SNCioq56YGMVPEqyhmRs49Kc7ov3j831rkrYmpVd5ttl8yKpZtpXvmnPbccgEnnNNubmKAbsgqB0rMuNeWND8hyemamEJy+FEN32Od1eONtR27sDIyDVZNPhuVuTJ6fKAKp6lO91cyTDqx5rZ0A+eY4Rjc5wTXtNSp000xWL/gLSUW7urksNyfIqH731rrNStmVxtHWobHQF0m9mulnk+cYKdAT61ee+UnMmM14uJrOpW54u4rGbFb/ZxluWNVni3iQLk7zuwO1Wru5UsWU/Kelcxe+J1s7kohAVvlJrSjTqVH7plJ2Oe8Zy29vDMGj7cN6V4Tcaybq9lt5QGjZe454New/EK8D2EiwSBi3LHIr5+upmiuGY7cnOTmvvMhw96Tb3PNrvU2Tq32NMQsVA9DS23ipk3+YxIx3NcVeX/H3uD3rHvNV8m3d92CeBX1eHw8o/Cck9Sj4510X13KMghTxXnrEkmrup3ZuZmOcjNUM19VhqXsqaR5eInzSt2Ciiiug5wpR/WkpR/WgD0sNtUfNz71IkykfNz+FNCfKG65puWBIINfOuzPZiywU8wcHbUulXD6Xqlrdq5JhkDfhVQfIcnIHvT4/nPbb9M0tUU1dH2D4ems7zSF+z2kHmTQCVpt5O9Cckkt07DC81UhUAtu2/K3TGQQa4j4T+IYbrQTaXUqhogESUqS0XNdlFl5JH3llyQNwwcdq1vdI5mrMvBCirlSDuK7jnrx1FSR/Mzbuwz0pomZ23smcAKpx0wMDp3qRWDH72fas5IRJGcEkc56U/O40gbBqUA4qGMawz1ppQtnjrUoAIHGc1I3QdPpQkBTa3XDN7GvPdcfM7DqfSvSlO9sbQAeRntXmniQbbuTGOp6V4+ar3Y+p1UDmrh8hsdK6LwBZM8+pXoB2xKsYI9Scn+VczP/FjvXonw2jRdBunb708zHH0AGK8PHT9nhpNdbI7aesjp7ZimT0J960IdxXDKrMPQ1mo+T3Ht0q7abpG6kGvmKi6nZEtMi9+p7UgT5qsBM9VoCjHI71zcxokLCGhkR14XODzg49quyFJiWQEAcKp5bHuar7gowwUY53VaCxCTdFIdpwcjiok3y3H1GLB8pzkD3pVtV2nPKnselTqN3Q5FTFd2MDGOwrBzZoZ80IX7kajPUgVQniJyXbiuhMYCb+Kybv94GxhcAn2rSlNtlJnmfiy2C3u6Ecbe3c1i2+oupG7gg8gmtzW7l5rhm2YxxXJX7FJkOcZOORX1mFjzQUJHXHY9b8MsbrT0m37utdRbRsGHynJHYVynhK5tE0yGO2mDrjknue9d7bqAisBgV8vjm41GrGclqPjUoq5z+NRyPgYXr6VbRAV3Y+b0qnM2GY4+avOi7syluQw3ohk2yevetCO9Q/dfr2BrCk02S5lGS24gnI6AVdstLdJiv7wkcA4rWdODV09SNTWZgwAH41WntFli2qgLHoavtYTQpufsM89algCxjzH2hBzyaygnGaizOex414onvdF1q3/AHbLbkfeI4z6ZrqNF1wXkSAkknsTTfiJcWd9YPbnaW+8rEcqfWvPPC2rm0vjbuwdU4DjpX6dkGMTiqMXdI8fExvqe0pPlDx16mub8WXSw6bcsT0Q1es71XgDbsg1yHxAv/L0S5w3Uda+pqP3GcMF7x8mfFS+L2sy8fPIF9+uf6V47XoHxKu2kuYIwcoWZvxH/wCuvP69XLIcmGXmcWKd6jCiiivQOcv6XqDabdpMvIHUetfQfw98XXUEQ+y3O2ObkoRlSf6V825rs/AXiX+x9ThimYfZ2YEZ6A15uY4X2sOeG6OrD1eV8r2Pt3wdrMl1aW9wwA3MVYehr0+zuVmXjBzXh2g+IoltIfKRVRxkemTzXfeH9cVmVWJwa8inK2h3NXR6DjKqfbmmqtNtZfMXk8/zq7HDn5sfLXQ43Mr2JrZtsbJwUPXIqGWc3OfL4K8ZB7VoLZtGqhv4hkEHioVhjiLbc/N1r5DiPK6uIScHotz0MJWUdzKI2ccGqV/E0iNt5z271pXMiIduQfWsyWfJ+WvzWdKVGo4PoezGSkhLOOHTrF448hnIPPVjWYt/5V780m1RjPHFaEu90YKuGA4J5rnrzR5geHXdnJ461rSUZNub1YzT8QamkmkywowbcMVnfD242w3SbSUABIH1pNRtHk08oF/eLg4FUPA979g1G+tZF+aQED8Dmu6ml9Xkk9io/C0egz3ogty0YCv7jpWJc6ossqlpV3t94Ck1ySR7TdEpMq56VxmiQXU+qbpCyhTkiufD0faU7t7GbVtT0q1kZLdVgjJL9eKfb2UjTvJcAbR096s2h2xfLkCoru8IBUV3fVKNBKrUdyOdvRGJqy58xYto9OK56WxlkjBmZvl6YrpfK8xueK1dO06Bm8y4AZV6IehNeY8SoNs1jojldD8JHUo/Nm82OPd/dxkV1NjoVjo8qzRR5ZR/EcnPrWpPfRxNgYVQOAOAKw7/AFdFXpmuWVetiJW6PoVc1Lm7hnXhgGrltRuBHIuJMnNRJJNdy/3FPSp7vRoniy28yAcYNa0qUaTtJilIi1W8EdiZCy8rkYrx3X9SaWZtpIz05xXoV1p11eBomcIEBxz1ribnRJdSnMdvEXnDEYXkHFe/lsadJtyZyVZX2OabRbvU7OWUSsq9vSvJvECSWly0UhAZSRx1xX0NrHh7WtK0WROI40Tey98+grwHxcswufNlXDHrnntX1mTV/azdmmjz6yOf1LVbdrEW0NuFwQTITk1wur35YMuPlrW1KTyYnOeeg471yN8x3dc819xgqEVqcNafLFsqsc802iivWPKCiiigApR/WkpR/WgD1ADZjBGPf6VBNIx54/Co0fzSd2aeVUMd2TXz9rM9rQTbuX5iTQjlDtH4UpYN8uGoQMGP7vC+9A0dl8PNb/snX4o5z/o1z8jj0Pavo22dZ4/tCwtDG7fJnJUj+9nvXyGtw0LqynDqQRivpLwV4tk17w/ZpPck/ZIyiKTkL3I/Gqj2ZlUXU7hgyzOr4VnTfjOBnAI6U47fLVwuGHFUYbhrpC3OSQTnscVbgaRGDZwyncB2zRJGRYA5yOAT19anXpUSEscnvUvCluM56Vgxig54phO04HapRGT9aDHxQhFSSQhsqMVwfiuIrcbsY3V6G6gDO0E1ynjO3M1qswz8nWvOzKnzUrrodFF6nmNw2M+1ejfDZTcaNMgJASZufrivPL1NrketejfCJWubG8hGSFnz065A/wAK+azL/dG13R30viOtl0kySR+XI3pk1pafpjWzyJ54lbqeMEVtS26xRAEgBOorEUTLc742IXPp1r5P2spLlZ3JmgkW373K0ptxn5amiyB6561IFbdhVGT0rkctTRFLyhuZX53DHNSRQ7NqNkqMDg9KtiPcpXblux9Ka8JVsZwe9HOVYtPBCs7JEW8odN3Wn7cbeKcqLCEKuG3LyfQ+lSgqqdqxqP3ikU7qNm+VcjJqjJpgjDb2Pzdq1lLE4U/KTzTnQybtx6c0o1HHRDR57r3haKe2b7MWW5HKgnhvavMb6EiWSK4RkdDyCOc17+1qDIrdMEHnpXHfEbTZby3jkt7WNmDlpHVfmNe/luYWmqU+vXsbRl0ZneCrezcRPbyGRByyvxtNeo2beYinA29BXl3w9sR5UwCusjNzuGK9KsA1mzRPyOorhzWzqySZclpc13Xy0+YHLcVim4YXu3blAOlaN1KTH1O1hmsqO6h+0Mo6hsZNeZSi7NmF9Tds5FwjeQSwbrngjHpW1H+78y4+6Rkjiuc+27IQqE/K2aT7ZNJEy78KxwRmtYVOW2hnKNy3e6t9p643KcfWuF8Z+Of+EdVQYVlEowBnG2t7LCV+Pu5JNeG/FXV/tGqCMNlYlxXo5XhFisUlU16swqS5Voc/4t8cXmrzqqOYoDxtHU1D4eu5Guflbnr9a4i4ujLKF963tHuvJmjIOOlfomHw8MPyqKsjy6smz6R06KSeyjkX5SR0HSvPfiVNNFpFyHUjAHXpXoPgzXLa/wBJjhGBcABSM/e681xnxqkW08MSTbcq0iqfpXu1Yr2d0cUHZ6nxd42vRc3scQIJh3E+2cf4Vyh61pa5dm91W6mwOXwMeg4/pWaete9h4clKMfI86rLmm2FFFFbGYUuSKSigD2v4c/EUPZLpOoyASxn93Ke49DXs2g+JRHIn7zI+tfGUcrwurxsVZTkEV6j4S8ZPKESSQCReD/jXiY/BuD9pTWh6GGrcy5ZH3X4V11b6JFDgsOnNejaHNCt5C04zDuG8EZ4r5H8FeMjbyqC+OecnmvonQPE0V1bRsGBfAzzXNQrJ7m049jvNeeztZZEtTuj3fIwPQelc0b/Yd2elUrrWVuH2q3tVYvuH9ajFfvLpBT93chlnkeeVpBtVvu+lV4p5xcBNoKetXleMptlTMZ7jtW5bTadFErLCDIAOvSvyrN8DHDVpc0lrrqe1Qq3RkyJO4UquxcZyfaufutSk88RFeN5G/rXQanqLTSkKBj8gBWXbW6XVwvKBY8s7HvXkUlFX0Om5Zjt/Oi3DJVua5yG2bT/GNq4wBOccjjpXXLNgKijCqMcVieIraSSKG4hQefA+8Hpx3p4eo1Nxez0NYysdJNaqWZRyc0WumRpNvCLu+lSWdyL6ygmiwV2gN/vY5q3EWVjntW2XxSqe+jOo+xIwAyuMcVh3BPmH61sTTrGjHOSawWcu+a6s0mnGKRFNdSaMDcKsXlx9lt/OU8jjFVeRVPUg00JTccYrxYx5pK5s9h02pJeRb1bGB61hXF2zsFGWzxir3hrQ1E0lzcSFsfKI+1dQtvYKwLQRgg5HFbyq06EnGKuRexBoOmRwwCW5zuIztNQa7qkNsrBWC4GfoKy/EXiiO3LLG4GPevJvEnjBpTIC/XjrXRhMBVxU1KSM5T7lvWfGjWupboTujDc/7Veo+HvGGi32leZb2cdpKBuf1J7nNfMF1qPnT7iaf/wlE1sVihlKRYxjPWvqK2SqrSVOGjOb2lnc9K+I/j3Mn2e2w2OvPGa8A157q9Z5ZMkH0HFen2GnW2sWzSyNmY9zXJ/EO5tdB0Nwm37RJ8iqOv1r6jKcpjhKcVHc8+tWc5WPC9bud0zIDnB/Wuambc1Wby63yH17n3qkTmvt6NPkikebial/dQlFFFbHIFFFFABSj+tJSj+tAHo8bbcJgDP51KIk353E9sUy0CrGC+4yHvVj7QhBVV5/nXz099D2FqRSrjlPvCqrrISC8hHsKtK6rjmqlywLEbs57Yqob2GSLbM/J+6eAa734aeJf+EX1lUk8ua2uPleOUZUE964BZXEYTkKPfmnLP5bBt/TkUpKTEz690kMXXzFPluNwx3z0xWjb/OGwA2Bnk9q84+Dfi+18TWUdpcXhimtASki/eJAOAPxNd5bzDAB4PrjrVPUwehsplY1bbxuwM1MCWA4AqrBM2zbngkt+OKsttBwrHy+wrJoCVaGGelIp9BT9hOPWkMgdV5HNZ+pWq3VrNCedy8fWtcphTkj6VC8YXnaCeoz0rOrBSi0OLszzPU/BxOiz363AM9spMkZH8I/rXpHgZI9P0PTYYdgDQK7MBgliM8+/Ncx4raaG0n8jKxzoVfb24qh8Ota81W0+dyzQ4MeTyU/+tXxmaUakacodIv8D06Mloz1h7pZ2dDICV7d6qq6Ix7Cs+eDy3a5jc4XkD19q5/U/E5hndFQhhwBmvl/qs5ztE7FI7mFzIOOcVciUHn2rkPC2rNqu4bSCn3q7JCQoUHg9a4sRTdKXIzaLJAGXle3WoWcmTnG6pGOBwetVHLVzxRpcuJxnOPpVxlXb833hWShbI6nFTCdh8oz+NS4saZfT5yMY+tSThWb5eKz1mJPXGKU3G0Z61HIxkwiVn5qte+XEp8xRge1SIzbg4Ule59Kj1QCaNtzdRVxXvK4NmJY6hErDYi53YHFdKzRT8krvxkAVwqxSQSTGMEqvOMVqabeMGjlYk5bB+ldlegn70WdkGpRNLUrt1jIGemKwbG6laYqtuXOck1vX9syS5ClkbvVe9vYdN06UJtVnH40qLjy8qW5xyXKy5HKDGMZ57VMjZPbPpXP6TftcQDc2TW7GMjn7xrKrT5G0wbKHiHUP7N02Zh95hXzH4lvHu7uaRiSSTX0L4utvNtmjV2d2/hXnmvIvGPhb7DZRyAEvIMsCOlfTZBKnS33ZxVzyiJi04DDHNdTZ2MuEkEbbSetYUVo0d0ARjmvoLwXoEV/pNnDJFnBBJx1r7ulRVeVr7HlVJ8qI/hvpMkzRyDeGXceBngD/GsD9oyeTT/D9vbSthSzM/1Vc17ro2lQaXHGLcAfKTwNuCeK+Y/2sdaWCW0tEPzeU4PuW4zXq+z0jDuzlUt2fJVzKJbmaRRtVnLAenNQ0GiveR5t7hRRRQAUUUUAGamhuHgkV42KsPSoaKHqNOzuj07wr4vbzIwz4cccn9a+gPBPjksoj84/nXxtDO8Em9GII9K9D8MeLWRo/n2uOCM/rXh4zAuD9pSPRoV1Jcsj7W0zUXnlV9wbdz1rtLT94gB618+eAvGUd2yRSuB0GTXuWkXgkVSDnPQ1y0rSRrM2mh3IVxwRWF/aDWEzQSdSflJ9K6aFsrWTrukrewZXiQcg+leNneTRxtK8fiWxth6/I9SBJo7kjdg1dk0aQxGO3uI1jbBJzyc1xlpczWc3k3OVYHg9jXW6bIJY1xIMZHevzTEUJ4WTjNbHrQmpG5HYpBbbFfzZFXLN0qnLbl1ZCpORxW5a2cN1EUDlV43Nnk1X1kxQlBFG21Rjd2Nc08PNQ9qjRVFexW8Hxj+xbiEHMkMzDp3q95TqcnA9TUXhiB7TRbh9hXzJS2W701r52fa2AM11TnGM4819v1BvcZdoW+Ven86qC0YDO01sIFYgviknuoIgc9BXTVwPtnz81iFUsZDptXng1UkAY4zUWo63CMqBjFZi6sJDnpzivMeGnGTS1NVU0NWMyQqwjIGazZpbhTM8jE4X5SOldBo+g32rBXdTb2zHJeTg49hVbx7F/YVptgXfAU2h8ZJPrXqU8nxSoPEzhaOhzSxEHLkT1PBPFWvutxIpY9fWvOr/AFRpGJ3HBq/4tvjJfTfU1yE1wQOnavtcBhIwpxdjCU9SzNfdVzk1We54DMfwqrES5LEcLyaoXt1yeeK9eFHWyMZyOps/F0mnxkb8Reua8w8beKp9XvSzSE4BVFz90etGr6v9njPP0X1rip5nmkaRzlmNe5gMJy+/I83EVlFWjuMJptFFeuecFFFFABRRRQAUo/rSUo/rQB6bGRsXrx7VGDwfkwtTC3ZiEEgC+gFIUwfLXJxxxXzzaueykRqq5HoOaVlX5mZgCelK6PEnMZA6fMOaWKPJ555ov1GUZZ5Fc7EV1A5JNNuUFzbMpYoWrQMI3H5Rz7077KpTcRnHWqVRKzFZk/hC7l8O3ENxbOVZTuY56+9fS+neKrDXLDTrm1jeO7WLZeMz7llfJw6j+HjjFfMCiRAFVht9K6vwb4km0a9UMxMROGyeoqHN83P3Jcbo+lrSYMu4YOe9acLqxI46VyujahbzWkFwJlkhkyNqt8w+tbttICOnA9K0aT1Ri9DURunqKmB6d6qqx7irSAkCs2gFPI2+lMKZGTkVYCZOaUR7hQ0MyrqzjuoXikXcrjBry+5tZPCXieC4ORbiTr6oTg17L9nz3wKzNe8P22uWDW8ygSD7kh/hNedjMKqsXp/wxvSqWYXt0slhJ5Ug2YyrfyNcHLPHHDLHJH5k833Gz933qut7facH0W+LJcQHamTw69sHvQLd2uLcuuAW25r4xYd0ZOM9LfoenTmmdn4Ut5NLdnYbo5kBJPGDXYRaj5rbVGfpWdaT20cHlM67gADx7U3TpIUu5EDgbuQCetfPYh+1k5yWp1eZtiUnv+dLu/vH6VXeRd7AdqNwA61x8pcZEofmnF8nFVvMJ/xpBMRmjlKTLJlwPehXB5qsDn8s1KnGKHGw7lkXDqpGcA9RVV5XkJBqRuaTb3pKyBkKEIGDY5FLDbLcJuHysvUDqaSRCTTbe4a0u48/dbgitNbabl058rN5B59uFZctjrXLeIdPkuIio6qK68NG2GU7Wbg1Svot0nI46Vz0KrhO6KqrW6OV8PRNHCFaPDAnJNdLEHZtq80kFoqcgVfX/RUMgxuPTNXXrc8mzJmY0e1plaNBt5ywrgPGttHNa3FxPLtjjU8LzzXWeIdRZbWQmfYcHvivn7xF4ku5ZZoWuH8vPK7uDXt5Pg6lafOnaxx1pWVjOh06W5zciPdGrAFh2r6J8CWhSxh+UlVXqOnSvANF1X7SYrVQRHvDEDoTX1L4bj+y6TbKcfOoJ9K/TMqg/ebPFxLNG4ZUT5V28YAr4U/ak1P7X4xjgWTPlKVZfTGP/r19v6xeJFBNM2Aqgt1wAAK/NX4na2de8aapeeYHDSsoI6Dk17VGPNWj5anLN8tNnG0UHrRXqHGFFFFABRRRQAUUUUAFSRytC4ZTgio6M0DTseh+E/GL2s8aySYK9K+qfht47XUYoreaTD4+Vu1fCyuyMGXIIrvvBvjqbSLyJnkYY6+9eRisE4y9rS+476NZT92R+idneK64yOnrVhpQVIFfP/gb4uW9z5cN1LtDDALV7LY6vBexKySK6tyCprmjNTRbjYi1eyS9VhjD1ysmoahob/deSEHt1Fd88S3CcYrNuNJZw2059iMivMx2UUMWvfjr3NqeIlAq6N8QLYH95MEJ6q3FdOPF2lXfktJexfZoTv28ZY1wl54UMoOYBk914rIl8CSk7RuGeeK+eXDLotqm7rzOr62mtT03VPH1ndKIredAvQAcUkGsSX00cdrGrrtyTkfia84s/A8gcGXcADXcaXps+m2pS0kKbu+KS4cqyk5ykH1tJWR0jtLG6q5G/GSAao6zdWSLHFLJIsjDnb2p1rZSPnzpGdj1JJqHUNFiaPftIcV6UcjhGL5le5DxV2UrLwlBqUhla9l8vrhVz+tdnpPhvTNMCNHAHlHO+QhjmqGkQqkC7eOK20nCrgAD616WFyrC0bSjTV/vOepXnLS5prIxVTxVW+s7fUIGhuYlkQ9QelQfaGO45AUdT2qtNfKi7t31ruqQi01LYyV90fLXxZ+Hsui6pdXkI3WcrllCj7ntXj11bFegJJ6V9r+JorXXbC8s5yMFNy/UV8neIrFNOvJo1wZEPHpXztKUqFV0JfL0PQvdXOOuF+zRbN2D1Ncnq+oR2qszMdv1rU8QauliXy4aQjpmvM9R1CS/mZ2b5c8DtX02Awsp+/LY48RXUFpuQ3l1JdSs7seeg9Kr0UV7ySSsjyW29WFFFFMQUUUUAFFFFABSj+tJSj+tAHqaibd8rouPbJp6hgfmlQH/AGgKpC5UFvl2nPXFELNM5bBGOhYda+dcXue0mWnfazfNvz154pAwdQApwPwqu7c/eJJpBK/O4kilylXLKorPgLjHvmhh1+XdkdjVcFV6EDNThlA2qx3N6UNE3TY8KfLOY9px609QqfMwOD05qGZmkwM4PQZqEM4PzfOMcc8UuW5Vz0PwV4tNhcCGXLQ5xhq9y0q9hkt4pI5xIsg5UAjbXygk7RgEcYOeK9G8GeMmtiscsmU757UoydN67GU431PouCTzOjE/rWjAOVzjFcbo+tR3MSurgg+9dNa3StiuhpPYwNQDAFOC/hUKPuHBqUHNS0A7bnj0pdhxwelKDipY1BPNZuJSZg+IvCtr4ktljkIiuY+YbheGQ/4V52rX+ia5b6T4gjMeHxFcj7ko9c+te0R4QVT1fRrPxBYyWd/CJYW6dmQ9ip7GvMxuXwxEddzppVXEjjtbLaG/hxxUbaXCzLMFB2HcCD0rN0mzvvCjpbaqrX2lA7YrsD5lHZZB/Wutt5re5T9yB5Z6YOeK/NMwwlbAztN/8MevSqKa0MaWdHfcHx22il3lselM12x+wRPcRISwPKiqdtcO8KyNFKqn1Fc0Y88OaJV7M0+OuePSk+90HFRCVcLnH1zUyybulZNNGiY5BUoOPeohkU7OOxqWVclDe1KORVZ5fLGd2PrTVvI8n5hRyPdCuXAuTUdxB5kfTkdD6VJFIhA561ZUAjArPmcWO4zSpyV8qb5iDjPtV6/XZOy54BqiigXCjGAeMitXU1VSvPYZP4VnP4r9y3LRFRG2rVS+uZCp8tC8hHAFONxxxXKeJvE50OJjG481hwe4rfD0HVqKKRlOdkcr481O9gdUuFaPj5cntXh+u3P792Pr2ru/EfjOPXG2OqrIowWZuteXavfJcXXkx4bnlh0r9FyjCypxSlGx5dapqdN4THmXURXlmYD6V9Y6bcrbabbwod4VBlj1PFfMnw8sCZ452X5VPBPSvdYdRYRjHAUdBX1uGpqEL9zzaj5pWMb4w+Lo/DngzUbjzAskkZiTJ5JNfnrPK000kjElnYsT7175+0j45/tTU7fQ7eTdFb/PNg9W9K+fz1r1MHTtFzfU5a8toroFFFFdhzhRRRQAUUUUAFFFFABRRRQAZpQSD1pKKANvSfEVzp0i/OSoNezeCvjBd6UUTz90fB2sePpXz9UiSPGQVYgj0NcdfBwqvmWjOmniHHSWqP0A8L/F/SdVRRNMIJSB1PFelWGtWl5GrRXEcik/wkGvzR0/xTeWTL85IHvXoHh/4oX1uyGO8KsO24iuCpRxFLpdHUpU6mzP0EWaN8cLg1IqR+iivkLR/jhq1uqh7guD2PIrs9P+PEh2iQIfWuf60k/eTRXsex9HbIyc5H8qmVYh6CvDbf4128gAeNfzrRi+MViRyh/76pfXaTH7CR7KWjAwCtMd0YbSQTXkLfF6wIztP51DJ8YLFeVXPvupPFU31GqLR67u8ltqt8vpUxu9oXHVuBXhtz8a48/LGmfXPFYd/wDG26cbY5Ao9qzeLh0H7Fn0Fd6k0W7c6oB1JYYrjdc8dWFgGX7WsjY5CGvnrWPiZfXu5pLpsHsTXnev+PNgZpJyc9Bnk1mp1a3u04lWjFXkz3LxF8WJEkP2aVVQA5z3FeCeMPiTH9om+zqJrhyctngGuB1fxdd6iSsbNHGffJNc6WLEkkkmu/C5NHn9tX1ZzVcZpy0yxe3s99M008hZ2PPpVXNFFe6kkrI89tvVhRRRTEFFFFABRRRQAUUUUAFKP60lKP60AeolELL8oB96YRs6YANDr5e7byO1MHz/AHsnHavnbHtIAGHJxQpk34UUPGezD6dKjj37yAMY96a2DqOYNv5UkmkikYEbsH0zSvJsBB4J71EXUEcU7XQiw5DZJwPxpSjNhV2gZ4FVWmy7KRhasIVwGXcxHGaTVh31HMgLbcnaTxinLK1q6vG2PamiWRW3CPp3plzLIw4X5gPSklfRgzv/AAl40aAqFfpwVJr2XQvFEd6ilXGe/NfG9xfXem3YuIjtPp2Nei+E/G63SqEk8udR8yZ5/CnUo1KC54ax/Ixbi3bqfXFpdrMsZVs57D1rUjfKehzzXivh3xuFdBI5DAjBFeh2PiJLks4YfMOef1pwqRmtGS4NHX716U5H4rFhv1l/i5q/FcqSAvP9atroidjTjG5varEOARVBJecjr6VZScDnPWocRp9S8DuDKxypGCDzkVSOmIj+ZZsIX/uZ+U/h2qVZc/L3NWY/l+tcOKwNLEw5Ksbo2p1XF3TMPV79/s5huYzDJ2OOG/GsefxYEt4YsgbVwQRXdyRW9xCY7hFkU9mH8q5PWPCGnvDIbcOJs/KC3AHpXylfhyVG/sXeP4nbHFqS1ORfxDDJLu3Yyex4JrotNuZJoo2wDv7V5pquiX1pdjy4pBHvwBj3r0HRZ1shbpeAhyQW/wBkYrysTl9kkjohVOn8ry1yxA4zWVeajtPlw5LevauhZNE1ZNounikIGCG4H4Vcax0SysPLKrLMB98nlq814JU5NykvvNlUTR49qmrXstx5TMQAe3erMU7QBFZmWQjdg13g+HcOqGOaGUBX+b5uq1NJ8Lrm7O2aaILGcCTPJFdsYuUUow0ByXVnK2+sOo24LY71vWuo+bHu2kE1JceALrTraX7Le287dlPBxXHan4mGmWjQzBI54TtYZ71zVMDKT0iJ1Ejsxq6RyqZNo7itHVNXt2t4pPMUuw5UYxXzprXxEZm+WTG3piuV1D4mXGwgXDewrto8OVqi2M5Yix7/AKv4vtLGNsSL9M9K8T8b+PYJpt3mA+gzXmereOLy6DDzDk81x9zdTXUuXctjnrX1WV8NRoPnqM5qmIcja1DX5NQnfyyVUntVzS1wVJ7kVzkESoec59q6XSopGkVguQK+knTjFKEDjlI918DW5awjXdgZyD2FaPj3xnb+EPDtxdblMwUrGO7Ma57R9bg0rRHuLmQRQxLliePwr51+JHjqbxlqzMhK2MJIiQdD712U6ftGoo5ZSUU5M5PVNSn1XULi8uHLTTOWY/WqVB60V6iVlZHE3fVhRRRTEFFFFABRRRQAUUUUAFFFFABRRRQAUZoooAM0AkUUUAXLbUrq2/1czjHbORWvbeLLiIYkjVs/xA4Nc5mis50ac/iRpGrOOzO0i8ZqpGRMnuDmrsfjRDwLqRf95Sa8+ozXNLAUX0Nli6iPSR4xT/n7H6ilPjKIc/ah+tea5ozUf2bRH9cn2PQpPGkPJM8hHoBVGfxtjPkxsx9WNcXmirjgKK6EvFTZuXXia+uSfn2KfSsZ5GcksxJ9SaZmiuqFOMFaKsYSnKW7DNFFFWSFFFFABRRRQAUUUUAFFFFABRRRQAUo/rSUo/rQB6jOu4FcjrwKhCD+8T9KeUkOQT1pEUqp9RxXzux7SRJGI+h6D1NAWNj8pHWo2hBIO0lR1p3yxnO3H0FSUOFsskmW3HHpUiwIGPymmRzZGBkU7zCq5YsO/wBaT5h2Q8Rx46c/SmCJA2OQRyaYbncdvQU5l2YJOM9RRqtxNocyqwyeFFQPhTlUY54zUoCktucf403gL/F7HFNCujntatg8LNuORXLJLJazh43KspyCK7nUrcyQOoBYkVwlypWQg9q9fBy5o2ZyYtaKSPQvDXjncyw3rBJM8SdjXqeieKpLcqVk+U++c18yg1v6L4ovNIYLuMsHeNj/ACrlxWWKXv0NH2IpYrpM+vdK8Wxzbdz4PSuxsNYVwPmBr5a0Hxhb3u0xS7ZB1RjgivQNI8WyQ8h/rXl+2qUXy1UdXJGesT6Cg1AP37CtG3uAzc4NeS6V4vicLubDGuustbVwGRgVI9a6oV4T2ZnKm0d1HMvXvVhbhSeK5SHUFYqP61p29wC3LAmtEr7EPQ3Q7Oc5p7RqVO5qqwSFsHkD1q7HLHH83ysfU0vZp7iUmZ0+li4UFlAwc571iapoCrbXBt/luJRy554rqpZ1l6ZqIQtccdB3J7VhVwtOorSVzSNVx6nit9Fq2iz79zOi96u6d42eS4jS5yrA9+leqX+m20qbGjD54yeleaeKfBIRGntlIxk4FeDjOH6Uk3BHVTxfRnoml+NY5HhUSCGNR3rUvrvVr23mm02VJAFJADct9K+a49TuNLk8uZiyKfxFbSfFS90yPFqdoIxXgLLpxlyTu0dKraXRR8T/ABQ1y2nuLFTJDIjFXyeQa80vdVv7yR5JZ5HZ+uTmrt/dz6vfzXMx3zTtuY+9bmi+FLi7lRvLyv0r6XBYKMbRpxOedbued3EM0gJZmz2rMms2brmvoPUPhs86CSGLGQMjFY8nwxlK5ZenJ4r2Y4epHY53WTPBJbHB5HPaqbW+31zXtuo/DeSAbioA+lcjf+DnhLHA479q2XOtxc5wkMRVx3r0HR3sdK09rm9dUjUZy3WuI1W9s9GZlLq8w7Dsa4rVtdu9Vb97IfLHRB0roo0Z1HdrQyqVFFam/wCMvHE2vSNa2xaOwQ8KP4/c1xZ60HrSV6kIRgrROGU3J3YUUUVRIUUUUAFFFFABRRRQAUUUUAFFFFABRRRQAUUUUAFFFFABRRRQAUUUUAFFFFABRRRQAUUUUAFFFFABRRRQAUUUUAFFFFABRRRQAUUUUAFKP60lKP60AejPJsQeYSvPbrSq0kyE/MqD25Ncv/wkd3H8pSFsHHzKfz69acfFN6f4Ifpg/wCNeO6Ej0/bI6qBpDGdxYEdP8ipkTKfvJuSe1cd/wAJTe9kgH/AT/jSnxXfEYKwkf7p/wAah0J+Q1WidfsjgUtuk3E9OuaV2Q4CruZuCx5rjT4mumBzDb8/7J/xp0fim9iTascHXup/xpfV5b3D20TrGi2SBtrMx43AVYcrkb2OR78CuOHi6/z92D/vk/400eLbzP8AqbY85+4f8aToT6h7aJ17qSuU6Z4ycYqcGRlBO04964z/AIS28MgLQ2x9irY/nTW8VXm7/VW/X+6f8al0JPQPbROtu9uxhlSWHqOK4LV4fKnPBGeavnxTeFh+6t/++T/jWdf6lLfYMixgj+6CK7cJCUJGdWopxsZtFKaSvSPPHxSNG25GIYdwcV1GkeM7qyIW4zInA3dxXKUVnVowqrlmrlwqSg9D2rR/GVvdbfLmG4j7ucGu00/xY8e0LKcAetfMsTMrZUlT6itq08TahaLtEiyKOm8E/wBa8XE5PFe/Tdjup4u+kkfWel+NRtAdgwrttM8VWzsu1sEj+I8V8VQ/ELVrf7i2/wD3y3+NXofixr0AG1bT8Ub/AOKrkjQxFL7Sa/ryNHUpy6H3bb67Gy58wGrSapvIw2a+HYPjr4otwNsdgcesb/8AxdacP7R3i6ID/RtKP1ik/wDjlddNzluZy5d0fb0Vyp/iJwRxVtLksP8ACviOP9p7xjERtstF/GGX/wCOVOP2qfGanjT9C/78S/8Ax2uj2UjLnifbImVRxgnkc1Uu4lfhsHHbHFfGv/DV/jUdNO0Ecf8APCb/AOO0h/au8aH/AJh+hf8Afib/AOO0exkHOj37xZ4Q85pri3jXkkkCvItSspYZWXaeK5mX9qXxlMm1tP0PB/6YS/8Ax2ufvvjnr1/uaXTNGyf7sMg/9qVyVsuVR36mkK9j0HTYwk6swzjqK9/8JfZrmyikSLBCjNfF6fGHWUORp+l/9+5P/jldRpP7TPi7RITFaWGihT13Qyk/+ja1oYaVJWuKdRSPtdbUFfmARSOpFY+rXVrZoWeRduOvQfrXyRd/tUeNrkEG10ZeOqwS/wBZDXG658ZfFOu5+03EKg9o1YAfrWsoz2RMZRPo7xp8R9G0mGbdcLI6/wAI/wAa+ePF/wAVrrV3eKyXyYSTytee32pXV/IWuJmkJ9TVKuqlhEtajuZzrdIomnnkuJC8jFmJySahNFFdpzt31YUUUUCCiiigAooooAKKKKACiiigAooooAKKKKACiiigAooooAKKKKACiiigAooooAKKKKACiiigAooooAKKKKACiiigAooooAKKKKACiiigAooooAKUf1pKfHy6j1OKAP/Z">
            <a:hlinkClick r:id="rId4"/>
          </p:cNvPr>
          <p:cNvSpPr>
            <a:spLocks noChangeAspect="1" noChangeArrowheads="1"/>
          </p:cNvSpPr>
          <p:nvPr/>
        </p:nvSpPr>
        <p:spPr bwMode="auto">
          <a:xfrm>
            <a:off x="63500" y="-1951038"/>
            <a:ext cx="6096000"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0898" y="0"/>
            <a:ext cx="5193102" cy="3472887"/>
          </a:xfrm>
          <a:prstGeom prst="rect">
            <a:avLst/>
          </a:prstGeom>
        </p:spPr>
      </p:pic>
    </p:spTree>
    <p:extLst>
      <p:ext uri="{BB962C8B-B14F-4D97-AF65-F5344CB8AC3E}">
        <p14:creationId xmlns:p14="http://schemas.microsoft.com/office/powerpoint/2010/main" val="305164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Ei in een ei</a:t>
            </a:r>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5464" y="1466401"/>
            <a:ext cx="6548527" cy="4798921"/>
          </a:xfrm>
        </p:spPr>
      </p:pic>
    </p:spTree>
    <p:extLst>
      <p:ext uri="{BB962C8B-B14F-4D97-AF65-F5344CB8AC3E}">
        <p14:creationId xmlns:p14="http://schemas.microsoft.com/office/powerpoint/2010/main" val="1290103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vogels </a:t>
            </a:r>
          </a:p>
        </p:txBody>
      </p:sp>
      <p:sp>
        <p:nvSpPr>
          <p:cNvPr id="3" name="Tijdelijke aanduiding voor inhoud 2"/>
          <p:cNvSpPr>
            <a:spLocks noGrp="1"/>
          </p:cNvSpPr>
          <p:nvPr>
            <p:ph idx="1"/>
          </p:nvPr>
        </p:nvSpPr>
        <p:spPr/>
        <p:txBody>
          <a:bodyPr/>
          <a:lstStyle/>
          <a:p>
            <a:r>
              <a:rPr lang="nl-NL" sz="1800" b="0" i="0" u="none" strike="noStrike" baseline="0">
                <a:latin typeface="Calibri" panose="020F0502020204030204" pitchFamily="34" charset="0"/>
              </a:rPr>
              <a:t>Werk individueel voor </a:t>
            </a:r>
            <a:r>
              <a:rPr lang="nl-NL" sz="1800" b="0" i="0" u="none" strike="noStrike" baseline="0" dirty="0">
                <a:latin typeface="Calibri" panose="020F0502020204030204" pitchFamily="34" charset="0"/>
              </a:rPr>
              <a:t>1 vogel naar keuze uit:</a:t>
            </a:r>
          </a:p>
          <a:p>
            <a:pPr lvl="1"/>
            <a:r>
              <a:rPr lang="nl-NL" sz="1400" b="0" i="0" u="none" strike="noStrike" baseline="0" dirty="0">
                <a:solidFill>
                  <a:srgbClr val="000000"/>
                </a:solidFill>
                <a:latin typeface="Calibri" panose="020F0502020204030204" pitchFamily="34" charset="0"/>
              </a:rPr>
              <a:t>Broedrijp</a:t>
            </a:r>
          </a:p>
          <a:p>
            <a:pPr lvl="1"/>
            <a:r>
              <a:rPr lang="nl-NL" sz="1400" b="0" i="0" u="none" strike="noStrike" baseline="0" dirty="0">
                <a:solidFill>
                  <a:srgbClr val="000000"/>
                </a:solidFill>
                <a:latin typeface="Calibri" panose="020F0502020204030204" pitchFamily="34" charset="0"/>
              </a:rPr>
              <a:t>Broedconditie</a:t>
            </a:r>
          </a:p>
          <a:p>
            <a:pPr lvl="1"/>
            <a:r>
              <a:rPr lang="nl-NL" sz="1400" b="0" i="0" u="none" strike="noStrike" baseline="0" dirty="0">
                <a:solidFill>
                  <a:srgbClr val="000000"/>
                </a:solidFill>
                <a:latin typeface="Calibri" panose="020F0502020204030204" pitchFamily="34" charset="0"/>
              </a:rPr>
              <a:t>Broedcyclus</a:t>
            </a:r>
          </a:p>
          <a:p>
            <a:pPr lvl="1"/>
            <a:r>
              <a:rPr lang="nl-NL" sz="1400" b="0" i="0" u="none" strike="noStrike" baseline="0" dirty="0">
                <a:solidFill>
                  <a:srgbClr val="000000"/>
                </a:solidFill>
                <a:latin typeface="Calibri" panose="020F0502020204030204" pitchFamily="34" charset="0"/>
              </a:rPr>
              <a:t>Geslachtsrijpheid en kweekrijpheid</a:t>
            </a:r>
          </a:p>
          <a:p>
            <a:pPr lvl="1"/>
            <a:r>
              <a:rPr lang="nl-NL" sz="1400" dirty="0">
                <a:solidFill>
                  <a:srgbClr val="000000"/>
                </a:solidFill>
                <a:latin typeface="Calibri" panose="020F0502020204030204" pitchFamily="34" charset="0"/>
              </a:rPr>
              <a:t>B</a:t>
            </a:r>
            <a:r>
              <a:rPr lang="nl-NL" sz="1400" b="0" i="0" u="none" strike="noStrike" baseline="0" dirty="0">
                <a:solidFill>
                  <a:srgbClr val="000000"/>
                </a:solidFill>
                <a:latin typeface="Calibri" panose="020F0502020204030204" pitchFamily="34" charset="0"/>
              </a:rPr>
              <a:t>roedtijd </a:t>
            </a:r>
          </a:p>
          <a:p>
            <a:r>
              <a:rPr lang="nl-NL" sz="1800" dirty="0">
                <a:solidFill>
                  <a:srgbClr val="000000"/>
                </a:solidFill>
                <a:latin typeface="Calibri" panose="020F0502020204030204" pitchFamily="34" charset="0"/>
              </a:rPr>
              <a:t>Bespreken over 15 minuten</a:t>
            </a:r>
            <a:endParaRPr lang="nl-NL"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02072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B7952-8AB9-AD9C-EB87-A5EAE34131B0}"/>
              </a:ext>
            </a:extLst>
          </p:cNvPr>
          <p:cNvSpPr>
            <a:spLocks noGrp="1"/>
          </p:cNvSpPr>
          <p:nvPr>
            <p:ph type="title"/>
          </p:nvPr>
        </p:nvSpPr>
        <p:spPr/>
        <p:txBody>
          <a:bodyPr/>
          <a:lstStyle/>
          <a:p>
            <a:r>
              <a:rPr lang="nl-NL" dirty="0" err="1"/>
              <a:t>Lesson</a:t>
            </a:r>
            <a:r>
              <a:rPr lang="nl-NL" dirty="0"/>
              <a:t>-up</a:t>
            </a:r>
          </a:p>
        </p:txBody>
      </p:sp>
      <p:sp>
        <p:nvSpPr>
          <p:cNvPr id="3" name="Tijdelijke aanduiding voor inhoud 2">
            <a:extLst>
              <a:ext uri="{FF2B5EF4-FFF2-40B4-BE49-F238E27FC236}">
                <a16:creationId xmlns:a16="http://schemas.microsoft.com/office/drawing/2014/main" id="{CED00E5D-E5AF-2DA5-B353-82F0D2EA18AE}"/>
              </a:ext>
            </a:extLst>
          </p:cNvPr>
          <p:cNvSpPr>
            <a:spLocks noGrp="1"/>
          </p:cNvSpPr>
          <p:nvPr>
            <p:ph idx="1"/>
          </p:nvPr>
        </p:nvSpPr>
        <p:spPr/>
        <p:txBody>
          <a:bodyPr/>
          <a:lstStyle/>
          <a:p>
            <a:pPr algn="l"/>
            <a:r>
              <a:rPr lang="en-US" b="0" i="0" u="sng" dirty="0">
                <a:solidFill>
                  <a:srgbClr val="005580"/>
                </a:solidFill>
                <a:effectLst/>
                <a:latin typeface="Arial" panose="020B0604020202020204" pitchFamily="34" charset="0"/>
                <a:hlinkClick r:id="rId2"/>
              </a:rPr>
              <a:t>Lesson up 1</a:t>
            </a:r>
            <a:r>
              <a:rPr lang="en-US" b="0" i="0" u="sng" dirty="0">
                <a:solidFill>
                  <a:srgbClr val="005580"/>
                </a:solidFill>
                <a:effectLst/>
                <a:latin typeface="Arial" panose="020B0604020202020204" pitchFamily="34" charset="0"/>
              </a:rPr>
              <a:t> </a:t>
            </a:r>
            <a:r>
              <a:rPr lang="en-US" b="0" i="0" u="sng" dirty="0" err="1">
                <a:solidFill>
                  <a:srgbClr val="005580"/>
                </a:solidFill>
                <a:effectLst/>
                <a:latin typeface="Arial" panose="020B0604020202020204" pitchFamily="34" charset="0"/>
              </a:rPr>
              <a:t>andere</a:t>
            </a:r>
            <a:r>
              <a:rPr lang="en-US" b="0" i="0" u="sng" dirty="0">
                <a:solidFill>
                  <a:srgbClr val="005580"/>
                </a:solidFill>
                <a:effectLst/>
                <a:latin typeface="Arial" panose="020B0604020202020204" pitchFamily="34" charset="0"/>
              </a:rPr>
              <a:t> </a:t>
            </a:r>
            <a:r>
              <a:rPr lang="en-US" b="0" i="0" u="sng" dirty="0" err="1">
                <a:solidFill>
                  <a:srgbClr val="005580"/>
                </a:solidFill>
                <a:effectLst/>
                <a:latin typeface="Arial" panose="020B0604020202020204" pitchFamily="34" charset="0"/>
              </a:rPr>
              <a:t>manier</a:t>
            </a:r>
            <a:r>
              <a:rPr lang="en-US" b="0" i="0" u="sng" dirty="0">
                <a:solidFill>
                  <a:srgbClr val="005580"/>
                </a:solidFill>
                <a:effectLst/>
                <a:latin typeface="Arial" panose="020B0604020202020204" pitchFamily="34" charset="0"/>
              </a:rPr>
              <a:t> van </a:t>
            </a:r>
            <a:r>
              <a:rPr lang="en-US" b="0" i="0" u="sng" dirty="0" err="1">
                <a:solidFill>
                  <a:srgbClr val="005580"/>
                </a:solidFill>
                <a:effectLst/>
                <a:latin typeface="Arial" panose="020B0604020202020204" pitchFamily="34" charset="0"/>
              </a:rPr>
              <a:t>voortplantingsles</a:t>
            </a:r>
            <a:endParaRPr lang="en-US" b="0" i="0" dirty="0">
              <a:solidFill>
                <a:srgbClr val="333333"/>
              </a:solidFill>
              <a:effectLst/>
              <a:latin typeface="Arial" panose="020B0604020202020204" pitchFamily="34" charset="0"/>
            </a:endParaRPr>
          </a:p>
          <a:p>
            <a:pPr algn="l"/>
            <a:r>
              <a:rPr lang="en-US" b="0" i="0" u="sng" dirty="0">
                <a:solidFill>
                  <a:srgbClr val="0088CC"/>
                </a:solidFill>
                <a:effectLst/>
                <a:latin typeface="Arial" panose="020B0604020202020204" pitchFamily="34" charset="0"/>
                <a:hlinkClick r:id="rId3"/>
              </a:rPr>
              <a:t>Lesson up 2</a:t>
            </a:r>
            <a:r>
              <a:rPr lang="en-US" b="0" i="0" u="sng" dirty="0">
                <a:solidFill>
                  <a:srgbClr val="0088CC"/>
                </a:solidFill>
                <a:effectLst/>
                <a:latin typeface="Arial" panose="020B0604020202020204" pitchFamily="34" charset="0"/>
              </a:rPr>
              <a:t> check </a:t>
            </a:r>
            <a:r>
              <a:rPr lang="en-US" b="0" i="0" u="sng" dirty="0" err="1">
                <a:solidFill>
                  <a:srgbClr val="0088CC"/>
                </a:solidFill>
                <a:effectLst/>
                <a:latin typeface="Arial" panose="020B0604020202020204" pitchFamily="34" charset="0"/>
              </a:rPr>
              <a:t>soorten</a:t>
            </a:r>
            <a:r>
              <a:rPr lang="en-US" b="0" i="0" u="sng" dirty="0">
                <a:solidFill>
                  <a:srgbClr val="0088CC"/>
                </a:solidFill>
                <a:effectLst/>
                <a:latin typeface="Arial" panose="020B0604020202020204" pitchFamily="34" charset="0"/>
              </a:rPr>
              <a:t> </a:t>
            </a:r>
            <a:r>
              <a:rPr lang="en-US" b="0" i="0" u="sng" dirty="0" err="1">
                <a:solidFill>
                  <a:srgbClr val="0088CC"/>
                </a:solidFill>
                <a:effectLst/>
                <a:latin typeface="Arial" panose="020B0604020202020204" pitchFamily="34" charset="0"/>
              </a:rPr>
              <a:t>etc</a:t>
            </a:r>
            <a:endParaRPr lang="en-US" b="0" i="0" dirty="0">
              <a:solidFill>
                <a:srgbClr val="333333"/>
              </a:solidFill>
              <a:effectLst/>
              <a:latin typeface="Arial" panose="020B0604020202020204" pitchFamily="34" charset="0"/>
            </a:endParaRPr>
          </a:p>
          <a:p>
            <a:endParaRPr lang="nl-NL" dirty="0"/>
          </a:p>
        </p:txBody>
      </p:sp>
    </p:spTree>
    <p:extLst>
      <p:ext uri="{BB962C8B-B14F-4D97-AF65-F5344CB8AC3E}">
        <p14:creationId xmlns:p14="http://schemas.microsoft.com/office/powerpoint/2010/main" val="159308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Test je kennis</a:t>
            </a:r>
          </a:p>
        </p:txBody>
      </p:sp>
      <p:sp>
        <p:nvSpPr>
          <p:cNvPr id="3" name="Tijdelijke aanduiding voor inhoud 2"/>
          <p:cNvSpPr>
            <a:spLocks noGrp="1"/>
          </p:cNvSpPr>
          <p:nvPr>
            <p:ph idx="1"/>
          </p:nvPr>
        </p:nvSpPr>
        <p:spPr/>
        <p:txBody>
          <a:bodyPr/>
          <a:lstStyle/>
          <a:p>
            <a:pPr marL="0" indent="0">
              <a:buNone/>
            </a:pPr>
            <a:r>
              <a:rPr lang="nl-NL" dirty="0"/>
              <a:t> </a:t>
            </a:r>
          </a:p>
          <a:p>
            <a:pPr marL="0" indent="0">
              <a:buNone/>
            </a:pPr>
            <a:endParaRPr lang="nl-NL" dirty="0"/>
          </a:p>
          <a:p>
            <a:pPr marL="0" indent="0" algn="ctr">
              <a:buNone/>
            </a:pPr>
            <a:r>
              <a:rPr lang="nl-NL" sz="5400" u="sng" dirty="0"/>
              <a:t>Waar/ niet waar. </a:t>
            </a:r>
          </a:p>
          <a:p>
            <a:pPr marL="0" indent="0" algn="ctr">
              <a:buNone/>
            </a:pPr>
            <a:r>
              <a:rPr lang="nl-NL" dirty="0"/>
              <a:t>Gebruik je rode of groene kaartjes om het antwoord te geven. </a:t>
            </a:r>
          </a:p>
        </p:txBody>
      </p:sp>
    </p:spTree>
    <p:extLst>
      <p:ext uri="{BB962C8B-B14F-4D97-AF65-F5344CB8AC3E}">
        <p14:creationId xmlns:p14="http://schemas.microsoft.com/office/powerpoint/2010/main" val="157958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of niet waar? </a:t>
            </a:r>
          </a:p>
        </p:txBody>
      </p:sp>
      <p:sp>
        <p:nvSpPr>
          <p:cNvPr id="3" name="Tijdelijke aanduiding voor inhoud 2"/>
          <p:cNvSpPr>
            <a:spLocks noGrp="1"/>
          </p:cNvSpPr>
          <p:nvPr>
            <p:ph idx="1"/>
          </p:nvPr>
        </p:nvSpPr>
        <p:spPr/>
        <p:txBody>
          <a:bodyPr>
            <a:normAutofit/>
          </a:bodyPr>
          <a:lstStyle/>
          <a:p>
            <a:pPr marL="68580" indent="0">
              <a:buNone/>
            </a:pPr>
            <a:r>
              <a:rPr lang="nl-NL" sz="6000" dirty="0"/>
              <a:t>1. Vogels hebben een cloaca? </a:t>
            </a:r>
          </a:p>
        </p:txBody>
      </p:sp>
    </p:spTree>
    <p:extLst>
      <p:ext uri="{BB962C8B-B14F-4D97-AF65-F5344CB8AC3E}">
        <p14:creationId xmlns:p14="http://schemas.microsoft.com/office/powerpoint/2010/main" val="370947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of niet waar? </a:t>
            </a:r>
          </a:p>
        </p:txBody>
      </p:sp>
      <p:sp>
        <p:nvSpPr>
          <p:cNvPr id="3" name="Tijdelijke aanduiding voor inhoud 2"/>
          <p:cNvSpPr>
            <a:spLocks noGrp="1"/>
          </p:cNvSpPr>
          <p:nvPr>
            <p:ph idx="1"/>
          </p:nvPr>
        </p:nvSpPr>
        <p:spPr/>
        <p:txBody>
          <a:bodyPr/>
          <a:lstStyle/>
          <a:p>
            <a:pPr marL="68580" indent="0">
              <a:buNone/>
            </a:pPr>
            <a:r>
              <a:rPr lang="nl-NL" sz="6000" dirty="0"/>
              <a:t>2. Vogels leggen allemaal in mei een ei</a:t>
            </a:r>
            <a:r>
              <a:rPr lang="nl-NL" dirty="0"/>
              <a:t>.</a:t>
            </a:r>
          </a:p>
        </p:txBody>
      </p:sp>
    </p:spTree>
    <p:extLst>
      <p:ext uri="{BB962C8B-B14F-4D97-AF65-F5344CB8AC3E}">
        <p14:creationId xmlns:p14="http://schemas.microsoft.com/office/powerpoint/2010/main" val="127740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of niet waar? </a:t>
            </a:r>
          </a:p>
        </p:txBody>
      </p:sp>
      <p:sp>
        <p:nvSpPr>
          <p:cNvPr id="3" name="Tijdelijke aanduiding voor inhoud 2"/>
          <p:cNvSpPr>
            <a:spLocks noGrp="1"/>
          </p:cNvSpPr>
          <p:nvPr>
            <p:ph idx="1"/>
          </p:nvPr>
        </p:nvSpPr>
        <p:spPr/>
        <p:txBody>
          <a:bodyPr>
            <a:normAutofit/>
          </a:bodyPr>
          <a:lstStyle/>
          <a:p>
            <a:pPr marL="68580" indent="0">
              <a:buNone/>
            </a:pPr>
            <a:r>
              <a:rPr lang="nl-NL" sz="4400" dirty="0"/>
              <a:t>3. De tijd van het verleiden van de andere sekse noemen we bij vogels de bronstijd. </a:t>
            </a:r>
          </a:p>
        </p:txBody>
      </p:sp>
    </p:spTree>
    <p:extLst>
      <p:ext uri="{BB962C8B-B14F-4D97-AF65-F5344CB8AC3E}">
        <p14:creationId xmlns:p14="http://schemas.microsoft.com/office/powerpoint/2010/main" val="144797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of niet waar? </a:t>
            </a:r>
          </a:p>
        </p:txBody>
      </p:sp>
      <p:sp>
        <p:nvSpPr>
          <p:cNvPr id="3" name="Tijdelijke aanduiding voor inhoud 2"/>
          <p:cNvSpPr>
            <a:spLocks noGrp="1"/>
          </p:cNvSpPr>
          <p:nvPr>
            <p:ph idx="1"/>
          </p:nvPr>
        </p:nvSpPr>
        <p:spPr/>
        <p:txBody>
          <a:bodyPr>
            <a:normAutofit/>
          </a:bodyPr>
          <a:lstStyle/>
          <a:p>
            <a:pPr marL="68580" indent="0">
              <a:buNone/>
            </a:pPr>
            <a:r>
              <a:rPr lang="nl-NL" sz="4400" dirty="0"/>
              <a:t>4. Vogels beginnen gelijk met broeden als het eerste ei gelegd is. </a:t>
            </a:r>
          </a:p>
        </p:txBody>
      </p:sp>
    </p:spTree>
    <p:extLst>
      <p:ext uri="{BB962C8B-B14F-4D97-AF65-F5344CB8AC3E}">
        <p14:creationId xmlns:p14="http://schemas.microsoft.com/office/powerpoint/2010/main" val="73298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of niet waar? </a:t>
            </a:r>
          </a:p>
        </p:txBody>
      </p:sp>
      <p:sp>
        <p:nvSpPr>
          <p:cNvPr id="3" name="Tijdelijke aanduiding voor inhoud 2"/>
          <p:cNvSpPr>
            <a:spLocks noGrp="1"/>
          </p:cNvSpPr>
          <p:nvPr>
            <p:ph idx="1"/>
          </p:nvPr>
        </p:nvSpPr>
        <p:spPr/>
        <p:txBody>
          <a:bodyPr>
            <a:normAutofit/>
          </a:bodyPr>
          <a:lstStyle/>
          <a:p>
            <a:pPr marL="68580" indent="0">
              <a:buNone/>
            </a:pPr>
            <a:r>
              <a:rPr lang="nl-NL" sz="4400" dirty="0"/>
              <a:t>5. Nestvlieders zijn dieren die nog afhankelijk zijn van zijn ouders. </a:t>
            </a:r>
          </a:p>
        </p:txBody>
      </p:sp>
    </p:spTree>
    <p:extLst>
      <p:ext uri="{BB962C8B-B14F-4D97-AF65-F5344CB8AC3E}">
        <p14:creationId xmlns:p14="http://schemas.microsoft.com/office/powerpoint/2010/main" val="242412500"/>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1B260AF2CD54428F973B27AA328C24" ma:contentTypeVersion="0" ma:contentTypeDescription="Een nieuw document maken." ma:contentTypeScope="" ma:versionID="c6d9317de2df74bd22c6a384e3f769fd">
  <xsd:schema xmlns:xsd="http://www.w3.org/2001/XMLSchema" xmlns:xs="http://www.w3.org/2001/XMLSchema" xmlns:p="http://schemas.microsoft.com/office/2006/metadata/properties" targetNamespace="http://schemas.microsoft.com/office/2006/metadata/properties" ma:root="true" ma:fieldsID="5e6333c89b8926f498e5dd200d9e5a5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2A386A-CA85-4C40-B9CF-99C3D8DDDA9C}">
  <ds:schemaRefs>
    <ds:schemaRef ds:uri="http://schemas.microsoft.com/sharepoint/v3/contenttype/forms"/>
  </ds:schemaRefs>
</ds:datastoreItem>
</file>

<file path=customXml/itemProps2.xml><?xml version="1.0" encoding="utf-8"?>
<ds:datastoreItem xmlns:ds="http://schemas.openxmlformats.org/officeDocument/2006/customXml" ds:itemID="{942D300C-45EC-4B6F-B7AC-392F14C798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A6B553D-908A-442A-8CDF-F8B6C364B2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Gallery</Template>
  <TotalTime>1499</TotalTime>
  <Words>2955</Words>
  <Application>Microsoft Office PowerPoint</Application>
  <PresentationFormat>Diavoorstelling (4:3)</PresentationFormat>
  <Paragraphs>300</Paragraphs>
  <Slides>36</Slides>
  <Notes>19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36</vt:i4>
      </vt:variant>
    </vt:vector>
  </HeadingPairs>
  <TitlesOfParts>
    <vt:vector size="42" baseType="lpstr">
      <vt:lpstr>Arial</vt:lpstr>
      <vt:lpstr>Calibri</vt:lpstr>
      <vt:lpstr>Gill Sans MT</vt:lpstr>
      <vt:lpstr>Google Sans</vt:lpstr>
      <vt:lpstr>Wingdings</vt:lpstr>
      <vt:lpstr>Galerie</vt:lpstr>
      <vt:lpstr>PowerPoint-presentatie</vt:lpstr>
      <vt:lpstr>Inhoud les</vt:lpstr>
      <vt:lpstr>Leerdoelen</vt:lpstr>
      <vt:lpstr>Test je kennis</vt:lpstr>
      <vt:lpstr>Waar of niet waar? </vt:lpstr>
      <vt:lpstr>Waar of niet waar? </vt:lpstr>
      <vt:lpstr>Waar of niet waar? </vt:lpstr>
      <vt:lpstr>Waar of niet waar? </vt:lpstr>
      <vt:lpstr>Waar of niet waar? </vt:lpstr>
      <vt:lpstr>Waar of niet waar? </vt:lpstr>
      <vt:lpstr>Waar of niet waar? </vt:lpstr>
      <vt:lpstr>Test je kennis </vt:lpstr>
      <vt:lpstr>Algemeen </vt:lpstr>
      <vt:lpstr>Herkennen man/vrouw</vt:lpstr>
      <vt:lpstr>Algemeen: benamingen</vt:lpstr>
      <vt:lpstr>Paarvorming </vt:lpstr>
      <vt:lpstr>Balts(-gedrag) </vt:lpstr>
      <vt:lpstr>Filmpjes baltsgedrag </vt:lpstr>
      <vt:lpstr>Paring </vt:lpstr>
      <vt:lpstr>Van paring tot ei</vt:lpstr>
      <vt:lpstr>Vorming eieren</vt:lpstr>
      <vt:lpstr>Eivormen </vt:lpstr>
      <vt:lpstr>Inhoud ei</vt:lpstr>
      <vt:lpstr>Schouwen van eieren </vt:lpstr>
      <vt:lpstr>Embryonale ontwikkeling van een kuiken</vt:lpstr>
      <vt:lpstr>Embryonale ontwikkeling van een kuiken</vt:lpstr>
      <vt:lpstr>PowerPoint-presentatie</vt:lpstr>
      <vt:lpstr>Uitkomst eieren </vt:lpstr>
      <vt:lpstr>Voeding tijdens opfok</vt:lpstr>
      <vt:lpstr>De opfok</vt:lpstr>
      <vt:lpstr>Problemen bij kweken van vogels</vt:lpstr>
      <vt:lpstr>Hanenei of ‘scheet’</vt:lpstr>
      <vt:lpstr>Dubbel dooier</vt:lpstr>
      <vt:lpstr>Ei in een ei</vt:lpstr>
      <vt:lpstr>Opdracht vogels </vt:lpstr>
      <vt:lpstr>Lesson-up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Liza Groot Severt</dc:creator>
  <cp:lastModifiedBy>Emil van der Weijden</cp:lastModifiedBy>
  <cp:revision>132</cp:revision>
  <dcterms:created xsi:type="dcterms:W3CDTF">2016-05-17T13:10:52Z</dcterms:created>
  <dcterms:modified xsi:type="dcterms:W3CDTF">2024-02-13T10:30:41Z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0x010100FE1B260AF2CD54428F973B27AA328C24</vt:lpwstr>
  </property>
  <property fmtid="{D5CDD505-2E9C-101B-9397-08002B2CF9AE}" pid="3" name="IsMyDocuments">
    <vt:bool>true</vt:bool>
  </property>
</Properties>
</file>